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57"/>
  </p:notesMasterIdLst>
  <p:sldIdLst>
    <p:sldId id="256" r:id="rId2"/>
    <p:sldId id="362" r:id="rId3"/>
    <p:sldId id="363" r:id="rId4"/>
    <p:sldId id="283" r:id="rId5"/>
    <p:sldId id="326" r:id="rId6"/>
    <p:sldId id="338" r:id="rId7"/>
    <p:sldId id="325" r:id="rId8"/>
    <p:sldId id="324" r:id="rId9"/>
    <p:sldId id="328" r:id="rId10"/>
    <p:sldId id="259" r:id="rId11"/>
    <p:sldId id="307" r:id="rId12"/>
    <p:sldId id="321" r:id="rId13"/>
    <p:sldId id="354" r:id="rId14"/>
    <p:sldId id="277" r:id="rId15"/>
    <p:sldId id="297" r:id="rId16"/>
    <p:sldId id="344" r:id="rId17"/>
    <p:sldId id="285" r:id="rId18"/>
    <p:sldId id="369" r:id="rId19"/>
    <p:sldId id="306" r:id="rId20"/>
    <p:sldId id="334" r:id="rId21"/>
    <p:sldId id="335" r:id="rId22"/>
    <p:sldId id="267" r:id="rId23"/>
    <p:sldId id="303" r:id="rId24"/>
    <p:sldId id="304" r:id="rId25"/>
    <p:sldId id="346" r:id="rId26"/>
    <p:sldId id="299" r:id="rId27"/>
    <p:sldId id="347" r:id="rId28"/>
    <p:sldId id="348" r:id="rId29"/>
    <p:sldId id="349" r:id="rId30"/>
    <p:sldId id="350" r:id="rId31"/>
    <p:sldId id="351" r:id="rId32"/>
    <p:sldId id="356" r:id="rId33"/>
    <p:sldId id="329" r:id="rId34"/>
    <p:sldId id="368" r:id="rId35"/>
    <p:sldId id="359" r:id="rId36"/>
    <p:sldId id="360" r:id="rId37"/>
    <p:sldId id="361" r:id="rId38"/>
    <p:sldId id="358" r:id="rId39"/>
    <p:sldId id="366" r:id="rId40"/>
    <p:sldId id="367" r:id="rId41"/>
    <p:sldId id="280" r:id="rId42"/>
    <p:sldId id="301" r:id="rId43"/>
    <p:sldId id="290" r:id="rId44"/>
    <p:sldId id="331" r:id="rId45"/>
    <p:sldId id="316" r:id="rId46"/>
    <p:sldId id="353" r:id="rId47"/>
    <p:sldId id="365" r:id="rId48"/>
    <p:sldId id="352" r:id="rId49"/>
    <p:sldId id="336" r:id="rId50"/>
    <p:sldId id="258" r:id="rId51"/>
    <p:sldId id="339" r:id="rId52"/>
    <p:sldId id="340" r:id="rId53"/>
    <p:sldId id="341" r:id="rId54"/>
    <p:sldId id="300" r:id="rId55"/>
    <p:sldId id="364"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Pauly" initials="CP" lastIdx="3" clrIdx="0">
    <p:extLst>
      <p:ext uri="{19B8F6BF-5375-455C-9EA6-DF929625EA0E}">
        <p15:presenceInfo xmlns:p15="http://schemas.microsoft.com/office/powerpoint/2012/main" userId="08ef9822a0b6e28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613" autoAdjust="0"/>
    <p:restoredTop sz="56711" autoAdjust="0"/>
  </p:normalViewPr>
  <p:slideViewPr>
    <p:cSldViewPr snapToGrid="0" snapToObjects="1">
      <p:cViewPr varScale="1">
        <p:scale>
          <a:sx n="66" d="100"/>
          <a:sy n="66" d="100"/>
        </p:scale>
        <p:origin x="1536" y="60"/>
      </p:cViewPr>
      <p:guideLst/>
    </p:cSldViewPr>
  </p:slideViewPr>
  <p:outlineViewPr>
    <p:cViewPr>
      <p:scale>
        <a:sx n="33" d="100"/>
        <a:sy n="33" d="100"/>
      </p:scale>
      <p:origin x="0" y="-850"/>
    </p:cViewPr>
  </p:outlineViewPr>
  <p:notesTextViewPr>
    <p:cViewPr>
      <p:scale>
        <a:sx n="1" d="1"/>
        <a:sy n="1" d="1"/>
      </p:scale>
      <p:origin x="0" y="0"/>
    </p:cViewPr>
  </p:notesTextViewPr>
  <p:sorterViewPr>
    <p:cViewPr>
      <p:scale>
        <a:sx n="100" d="100"/>
        <a:sy n="100" d="100"/>
      </p:scale>
      <p:origin x="0" y="-21326"/>
    </p:cViewPr>
  </p:sorterViewPr>
  <p:notesViewPr>
    <p:cSldViewPr snapToGrid="0" snapToObjects="1">
      <p:cViewPr varScale="1">
        <p:scale>
          <a:sx n="62" d="100"/>
          <a:sy n="62" d="100"/>
        </p:scale>
        <p:origin x="3226"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BD5170-261C-7B41-9CC6-F1C4D3BF44E7}" type="datetimeFigureOut">
              <a:rPr lang="en-US" smtClean="0"/>
              <a:t>8/8/2016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29AD0-3A2E-8F4D-BA41-EDDF9CFE9DEF}" type="slidenum">
              <a:rPr lang="en-US" smtClean="0"/>
              <a:t>‹#›</a:t>
            </a:fld>
            <a:endParaRPr lang="en-US"/>
          </a:p>
        </p:txBody>
      </p:sp>
    </p:spTree>
    <p:extLst>
      <p:ext uri="{BB962C8B-B14F-4D97-AF65-F5344CB8AC3E}">
        <p14:creationId xmlns:p14="http://schemas.microsoft.com/office/powerpoint/2010/main" val="1721835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pewinternet.org/2015/12/21/home-broadband-2015/"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times.com/sd-times-blog-ai-getting-smarter/"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newsfeed.time.com/2013/12/10/meet-the-robot-telemarketer-who-denies-shes-a-robot/"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 to this talk at the end of Day 1.  Everyone</a:t>
            </a:r>
            <a:r>
              <a:rPr lang="en-US" baseline="0" dirty="0"/>
              <a:t>’s brain is probably full of new knowledge.</a:t>
            </a:r>
          </a:p>
          <a:p>
            <a:endParaRPr lang="en-US" baseline="0" dirty="0"/>
          </a:p>
          <a:p>
            <a:r>
              <a:rPr lang="en-US" baseline="0" dirty="0"/>
              <a:t>This topic is something that became extremely interesting to me in the last year.</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3C29AD0-3A2E-8F4D-BA41-EDDF9CFE9DEF}" type="slidenum">
              <a:rPr lang="en-US" smtClean="0"/>
              <a:t>1</a:t>
            </a:fld>
            <a:endParaRPr lang="en-US"/>
          </a:p>
        </p:txBody>
      </p:sp>
    </p:spTree>
    <p:extLst>
      <p:ext uri="{BB962C8B-B14F-4D97-AF65-F5344CB8AC3E}">
        <p14:creationId xmlns:p14="http://schemas.microsoft.com/office/powerpoint/2010/main" val="1173597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 has described this as No UI.</a:t>
            </a:r>
          </a:p>
          <a:p>
            <a:endParaRPr lang="en-US" dirty="0"/>
          </a:p>
          <a:p>
            <a:r>
              <a:rPr lang="en-US" dirty="0"/>
              <a:t>Think</a:t>
            </a:r>
            <a:r>
              <a:rPr lang="en-US" baseline="0" dirty="0"/>
              <a:t> about VUI as human conversation.</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12</a:t>
            </a:fld>
            <a:endParaRPr lang="en-US"/>
          </a:p>
        </p:txBody>
      </p:sp>
    </p:spTree>
    <p:extLst>
      <p:ext uri="{BB962C8B-B14F-4D97-AF65-F5344CB8AC3E}">
        <p14:creationId xmlns:p14="http://schemas.microsoft.com/office/powerpoint/2010/main" val="2868311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experienced VUI/VUX</a:t>
            </a:r>
            <a:r>
              <a:rPr lang="en-US" baseline="0" dirty="0"/>
              <a:t> anytime you’ve had a conversation with someone.</a:t>
            </a:r>
          </a:p>
          <a:p>
            <a:endParaRPr lang="en-US" baseline="0" dirty="0"/>
          </a:p>
          <a:p>
            <a:r>
              <a:rPr lang="en-US" baseline="0" dirty="0"/>
              <a:t>What is the main medium of this UI?  Speech?</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13</a:t>
            </a:fld>
            <a:endParaRPr lang="en-US"/>
          </a:p>
        </p:txBody>
      </p:sp>
    </p:spTree>
    <p:extLst>
      <p:ext uri="{BB962C8B-B14F-4D97-AF65-F5344CB8AC3E}">
        <p14:creationId xmlns:p14="http://schemas.microsoft.com/office/powerpoint/2010/main" val="2533438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Professor</a:t>
            </a:r>
            <a:r>
              <a:rPr lang="en-US" baseline="0" dirty="0"/>
              <a:t> Nass research.  Brain is hardwired to respond to speech. </a:t>
            </a:r>
          </a:p>
          <a:p>
            <a:endParaRPr lang="en-US" dirty="0"/>
          </a:p>
          <a:p>
            <a:r>
              <a:rPr lang="en-US" dirty="0"/>
              <a:t>Talk</a:t>
            </a:r>
            <a:r>
              <a:rPr lang="en-US" baseline="0" dirty="0"/>
              <a:t> about the </a:t>
            </a:r>
            <a:r>
              <a:rPr lang="en-US" baseline="0" dirty="0" err="1"/>
              <a:t>Clippy</a:t>
            </a:r>
            <a:r>
              <a:rPr lang="en-US" baseline="0" dirty="0"/>
              <a:t> anecdote?</a:t>
            </a:r>
          </a:p>
          <a:p>
            <a:endParaRPr lang="en-US" baseline="0" dirty="0"/>
          </a:p>
          <a:p>
            <a:pPr marL="171450" indent="-171450">
              <a:buFont typeface="Arial" panose="020B0604020202020204" pitchFamily="34" charset="0"/>
              <a:buChar char="•"/>
            </a:pPr>
            <a:r>
              <a:rPr lang="en-US" baseline="0" dirty="0"/>
              <a:t>1998 Microsoft asked Clifford to improve </a:t>
            </a:r>
            <a:r>
              <a:rPr lang="en-US" baseline="0" dirty="0" err="1"/>
              <a:t>Clippy</a:t>
            </a:r>
            <a:endParaRPr lang="en-US" baseline="0" dirty="0"/>
          </a:p>
          <a:p>
            <a:pPr marL="171450" indent="-171450">
              <a:buFont typeface="Arial" panose="020B0604020202020204" pitchFamily="34" charset="0"/>
              <a:buChar char="•"/>
            </a:pPr>
            <a:r>
              <a:rPr lang="en-US" baseline="0" dirty="0"/>
              <a:t>Was it because </a:t>
            </a:r>
            <a:r>
              <a:rPr lang="en-US" baseline="0" dirty="0" err="1"/>
              <a:t>Clippy</a:t>
            </a:r>
            <a:r>
              <a:rPr lang="en-US" baseline="0" dirty="0"/>
              <a:t> animated and adults don’t like animation?  No.  Homer Simpson.</a:t>
            </a:r>
          </a:p>
          <a:p>
            <a:pPr marL="171450" indent="-171450">
              <a:buFont typeface="Arial" panose="020B0604020202020204" pitchFamily="34" charset="0"/>
              <a:buChar char="•"/>
            </a:pPr>
            <a:r>
              <a:rPr lang="en-US" baseline="0" dirty="0"/>
              <a:t>Understood that </a:t>
            </a:r>
            <a:r>
              <a:rPr lang="en-US" baseline="0" dirty="0" err="1"/>
              <a:t>Clippy</a:t>
            </a:r>
            <a:r>
              <a:rPr lang="en-US" baseline="0" dirty="0"/>
              <a:t> wasn’t smart enough, didn’t learn and frustrated users.</a:t>
            </a:r>
          </a:p>
          <a:p>
            <a:pPr marL="171450" indent="-171450">
              <a:buFont typeface="Arial" panose="020B0604020202020204" pitchFamily="34" charset="0"/>
              <a:buChar char="•"/>
            </a:pPr>
            <a:r>
              <a:rPr lang="en-US" baseline="0" dirty="0"/>
              <a:t>Turn </a:t>
            </a:r>
            <a:r>
              <a:rPr lang="en-US" baseline="0" dirty="0" err="1"/>
              <a:t>Clippy</a:t>
            </a:r>
            <a:r>
              <a:rPr lang="en-US" baseline="0" dirty="0"/>
              <a:t> into a friend.  Ask if he was helpful… anytime someone said no, let the user know that it gets you angry that Microsoft isn’t helpful and offers to send an email about how bad their help system 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After couple of minutes to type a complaint, </a:t>
            </a:r>
            <a:r>
              <a:rPr lang="en-US" sz="1200" b="0" i="0" kern="1200" dirty="0" err="1">
                <a:solidFill>
                  <a:schemeClr val="tx1"/>
                </a:solidFill>
                <a:effectLst/>
                <a:latin typeface="+mn-lt"/>
                <a:ea typeface="+mn-ea"/>
                <a:cs typeface="+mn-cs"/>
              </a:rPr>
              <a:t>Clippy</a:t>
            </a:r>
            <a:r>
              <a:rPr lang="en-US" sz="1200" b="0" i="0" kern="1200" dirty="0">
                <a:solidFill>
                  <a:schemeClr val="tx1"/>
                </a:solidFill>
                <a:effectLst/>
                <a:latin typeface="+mn-lt"/>
                <a:ea typeface="+mn-ea"/>
                <a:cs typeface="+mn-cs"/>
              </a:rPr>
              <a:t> would say, "C'mon! You can be tougher than that. Let '</a:t>
            </a:r>
            <a:r>
              <a:rPr lang="en-US" sz="1200" b="0" i="0" kern="1200" dirty="0" err="1">
                <a:solidFill>
                  <a:schemeClr val="tx1"/>
                </a:solidFill>
                <a:effectLst/>
                <a:latin typeface="+mn-lt"/>
                <a:ea typeface="+mn-ea"/>
                <a:cs typeface="+mn-cs"/>
              </a:rPr>
              <a:t>em</a:t>
            </a:r>
            <a:r>
              <a:rPr lang="en-US" sz="1200" b="0" i="0" kern="1200" dirty="0">
                <a:solidFill>
                  <a:schemeClr val="tx1"/>
                </a:solidFill>
                <a:effectLst/>
                <a:latin typeface="+mn-lt"/>
                <a:ea typeface="+mn-ea"/>
                <a:cs typeface="+mn-cs"/>
              </a:rPr>
              <a:t> have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Microsoft didn’t want to make them an enemy,</a:t>
            </a:r>
            <a:r>
              <a:rPr lang="en-US" sz="1200" b="0" i="0" kern="1200" baseline="0" dirty="0">
                <a:solidFill>
                  <a:schemeClr val="tx1"/>
                </a:solidFill>
                <a:effectLst/>
                <a:latin typeface="+mn-lt"/>
                <a:ea typeface="+mn-ea"/>
                <a:cs typeface="+mn-cs"/>
              </a:rPr>
              <a:t> so they cancelled </a:t>
            </a:r>
            <a:r>
              <a:rPr lang="en-US" sz="1200" b="0" i="0" kern="1200" baseline="0" dirty="0" err="1">
                <a:solidFill>
                  <a:schemeClr val="tx1"/>
                </a:solidFill>
                <a:effectLst/>
                <a:latin typeface="+mn-lt"/>
                <a:ea typeface="+mn-ea"/>
                <a:cs typeface="+mn-cs"/>
              </a:rPr>
              <a:t>Clippy</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14</a:t>
            </a:fld>
            <a:endParaRPr lang="en-US"/>
          </a:p>
        </p:txBody>
      </p:sp>
    </p:spTree>
    <p:extLst>
      <p:ext uri="{BB962C8B-B14F-4D97-AF65-F5344CB8AC3E}">
        <p14:creationId xmlns:p14="http://schemas.microsoft.com/office/powerpoint/2010/main" val="82546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Gothic"/>
              </a:rPr>
              <a:t>Clean</a:t>
            </a:r>
            <a:r>
              <a:rPr lang="en-US" baseline="0" dirty="0">
                <a:latin typeface="Century Gothic"/>
              </a:rPr>
              <a:t> &amp; Simple interface</a:t>
            </a:r>
            <a:endParaRPr lang="en-US" dirty="0">
              <a:latin typeface="Century Gothic"/>
            </a:endParaRPr>
          </a:p>
          <a:p>
            <a:r>
              <a:rPr lang="en-US" dirty="0">
                <a:latin typeface="Century Gothic"/>
              </a:rPr>
              <a:t>You can think of your initial start page as the Google Home Page with just a blank search box when you start speaking vs. having multiple menu options to learn from.</a:t>
            </a:r>
          </a:p>
          <a:p>
            <a:endParaRPr lang="en-US" dirty="0">
              <a:latin typeface="Century Gothic"/>
            </a:endParaRPr>
          </a:p>
          <a:p>
            <a:r>
              <a:rPr lang="en-US" dirty="0">
                <a:latin typeface="Century Gothic"/>
              </a:rPr>
              <a:t>NLP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a:rPr>
              <a:t>Service is implemented using NLP, so you'll naturally get context, location, personalized features that are used in NLP</a:t>
            </a:r>
            <a:endParaRPr lang="en-US" dirty="0">
              <a:latin typeface="+mn-lt"/>
            </a:endParaRPr>
          </a:p>
          <a:p>
            <a:endParaRPr lang="en-US" dirty="0">
              <a:latin typeface="Century Gothic"/>
            </a:endParaRPr>
          </a:p>
        </p:txBody>
      </p:sp>
      <p:sp>
        <p:nvSpPr>
          <p:cNvPr id="4" name="Slide Number Placeholder 3"/>
          <p:cNvSpPr>
            <a:spLocks noGrp="1"/>
          </p:cNvSpPr>
          <p:nvPr>
            <p:ph type="sldNum" sz="quarter" idx="10"/>
          </p:nvPr>
        </p:nvSpPr>
        <p:spPr/>
        <p:txBody>
          <a:bodyPr/>
          <a:lstStyle/>
          <a:p>
            <a:fld id="{23C29AD0-3A2E-8F4D-BA41-EDDF9CFE9DEF}" type="slidenum">
              <a:rPr lang="en-US" smtClean="0"/>
              <a:t>15</a:t>
            </a:fld>
            <a:endParaRPr lang="en-US"/>
          </a:p>
        </p:txBody>
      </p:sp>
    </p:spTree>
    <p:extLst>
      <p:ext uri="{BB962C8B-B14F-4D97-AF65-F5344CB8AC3E}">
        <p14:creationId xmlns:p14="http://schemas.microsoft.com/office/powerpoint/2010/main" val="159059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entury Gothic"/>
            </a:endParaRPr>
          </a:p>
        </p:txBody>
      </p:sp>
      <p:sp>
        <p:nvSpPr>
          <p:cNvPr id="4" name="Slide Number Placeholder 3"/>
          <p:cNvSpPr>
            <a:spLocks noGrp="1"/>
          </p:cNvSpPr>
          <p:nvPr>
            <p:ph type="sldNum" sz="quarter" idx="10"/>
          </p:nvPr>
        </p:nvSpPr>
        <p:spPr/>
        <p:txBody>
          <a:bodyPr/>
          <a:lstStyle/>
          <a:p>
            <a:fld id="{23C29AD0-3A2E-8F4D-BA41-EDDF9CFE9DEF}" type="slidenum">
              <a:rPr lang="en-US" smtClean="0"/>
              <a:t>16</a:t>
            </a:fld>
            <a:endParaRPr lang="en-US"/>
          </a:p>
        </p:txBody>
      </p:sp>
    </p:spTree>
    <p:extLst>
      <p:ext uri="{BB962C8B-B14F-4D97-AF65-F5344CB8AC3E}">
        <p14:creationId xmlns:p14="http://schemas.microsoft.com/office/powerpoint/2010/main" val="3590864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Calibri"/>
              </a:rPr>
              <a:t>Pew Research 2015 showed internet at home plateaued at 70% - 67% w/ 8% - 13% smartphone people w/o home internet</a:t>
            </a:r>
          </a:p>
          <a:p>
            <a:r>
              <a:rPr lang="en-US" dirty="0">
                <a:solidFill>
                  <a:srgbClr val="000000"/>
                </a:solidFill>
                <a:latin typeface="Calibri"/>
                <a:hlinkClick r:id="rId3"/>
              </a:rPr>
              <a:t>http://www.pewinternet.org/2015/12/21/home-broadband-2015/</a:t>
            </a:r>
            <a:r>
              <a:rPr lang="en-US" dirty="0">
                <a:solidFill>
                  <a:srgbClr val="000000"/>
                </a:solidFill>
                <a:latin typeface="Calibri"/>
              </a:rPr>
              <a:t> </a:t>
            </a:r>
          </a:p>
          <a:p>
            <a:endParaRPr lang="en-US" dirty="0">
              <a:solidFill>
                <a:srgbClr val="000000"/>
              </a:solidFill>
              <a:latin typeface="Calibri"/>
            </a:endParaRPr>
          </a:p>
          <a:p>
            <a:r>
              <a:rPr lang="en-US" dirty="0">
                <a:solidFill>
                  <a:srgbClr val="000000"/>
                </a:solidFill>
                <a:latin typeface="+mn-lt"/>
              </a:rPr>
              <a:t>Moving to Voice UI is like Web -&gt; mobile dev.  Understand your limitations before you start developing</a:t>
            </a:r>
          </a:p>
          <a:p>
            <a:endParaRPr lang="en-US" dirty="0">
              <a:solidFill>
                <a:srgbClr val="000000"/>
              </a:solidFill>
              <a:latin typeface="Calibri"/>
            </a:endParaRPr>
          </a:p>
        </p:txBody>
      </p:sp>
      <p:sp>
        <p:nvSpPr>
          <p:cNvPr id="4" name="Slide Number Placeholder 3"/>
          <p:cNvSpPr>
            <a:spLocks noGrp="1"/>
          </p:cNvSpPr>
          <p:nvPr>
            <p:ph type="sldNum" sz="quarter" idx="10"/>
          </p:nvPr>
        </p:nvSpPr>
        <p:spPr/>
        <p:txBody>
          <a:bodyPr/>
          <a:lstStyle/>
          <a:p>
            <a:fld id="{23C29AD0-3A2E-8F4D-BA41-EDDF9CFE9DEF}" type="slidenum">
              <a:rPr lang="en-US" smtClean="0"/>
              <a:t>17</a:t>
            </a:fld>
            <a:endParaRPr lang="en-US"/>
          </a:p>
        </p:txBody>
      </p:sp>
    </p:spTree>
    <p:extLst>
      <p:ext uri="{BB962C8B-B14F-4D97-AF65-F5344CB8AC3E}">
        <p14:creationId xmlns:p14="http://schemas.microsoft.com/office/powerpoint/2010/main" val="211391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Jeff Bezos wanted the team to beat 3</a:t>
            </a:r>
            <a:r>
              <a:rPr lang="en-US" baseline="0" dirty="0"/>
              <a:t> seconds.  They delivered.  He tested it out and asked them to beat 1 second response.</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18</a:t>
            </a:fld>
            <a:endParaRPr lang="en-US"/>
          </a:p>
        </p:txBody>
      </p:sp>
    </p:spTree>
    <p:extLst>
      <p:ext uri="{BB962C8B-B14F-4D97-AF65-F5344CB8AC3E}">
        <p14:creationId xmlns:p14="http://schemas.microsoft.com/office/powerpoint/2010/main" val="1590522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Engineers delivered.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NLP -&gt; Text -&gt; Alexa Service -&gt; Text -&gt; TTS</a:t>
            </a:r>
          </a:p>
          <a:p>
            <a:endParaRPr lang="en-US" baseline="0" dirty="0"/>
          </a:p>
          <a:p>
            <a:r>
              <a:rPr lang="en-US" baseline="0" dirty="0"/>
              <a:t>What has the potential of beating Alexa?  Someone with more cloud infrastructure, better knowledge graphs… Google.</a:t>
            </a:r>
          </a:p>
        </p:txBody>
      </p:sp>
      <p:sp>
        <p:nvSpPr>
          <p:cNvPr id="4" name="Slide Number Placeholder 3"/>
          <p:cNvSpPr>
            <a:spLocks noGrp="1"/>
          </p:cNvSpPr>
          <p:nvPr>
            <p:ph type="sldNum" sz="quarter" idx="10"/>
          </p:nvPr>
        </p:nvSpPr>
        <p:spPr/>
        <p:txBody>
          <a:bodyPr/>
          <a:lstStyle/>
          <a:p>
            <a:fld id="{23C29AD0-3A2E-8F4D-BA41-EDDF9CFE9DEF}" type="slidenum">
              <a:rPr lang="en-US" smtClean="0"/>
              <a:t>19</a:t>
            </a:fld>
            <a:endParaRPr lang="en-US"/>
          </a:p>
        </p:txBody>
      </p:sp>
    </p:spTree>
    <p:extLst>
      <p:ext uri="{BB962C8B-B14F-4D97-AF65-F5344CB8AC3E}">
        <p14:creationId xmlns:p14="http://schemas.microsoft.com/office/powerpoint/2010/main" val="92141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22</a:t>
            </a:fld>
            <a:endParaRPr lang="en-US"/>
          </a:p>
        </p:txBody>
      </p:sp>
    </p:spTree>
    <p:extLst>
      <p:ext uri="{BB962C8B-B14F-4D97-AF65-F5344CB8AC3E}">
        <p14:creationId xmlns:p14="http://schemas.microsoft.com/office/powerpoint/2010/main" val="4155729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24</a:t>
            </a:fld>
            <a:endParaRPr lang="en-US"/>
          </a:p>
        </p:txBody>
      </p:sp>
    </p:spTree>
    <p:extLst>
      <p:ext uri="{BB962C8B-B14F-4D97-AF65-F5344CB8AC3E}">
        <p14:creationId xmlns:p14="http://schemas.microsoft.com/office/powerpoint/2010/main" val="271167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Thick client and server applications</a:t>
            </a:r>
          </a:p>
          <a:p>
            <a:r>
              <a:rPr lang="en-US" dirty="0"/>
              <a:t>Recently dealing</a:t>
            </a:r>
            <a:r>
              <a:rPr lang="en-US" baseline="0" dirty="0"/>
              <a:t> with web applications using ASP.NET </a:t>
            </a:r>
            <a:r>
              <a:rPr lang="en-US" baseline="0" dirty="0" err="1"/>
              <a:t>webforms</a:t>
            </a:r>
            <a:r>
              <a:rPr lang="en-US" baseline="0" dirty="0"/>
              <a:t> MVC</a:t>
            </a:r>
            <a:endParaRPr lang="en-US" dirty="0"/>
          </a:p>
          <a:p>
            <a:r>
              <a:rPr lang="en-US" dirty="0"/>
              <a:t>The</a:t>
            </a:r>
            <a:r>
              <a:rPr lang="en-US" baseline="0" dirty="0"/>
              <a:t> Alexa development platform is what got me interested in this topic that I’m here to talk about today.</a:t>
            </a:r>
          </a:p>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4</a:t>
            </a:fld>
            <a:endParaRPr lang="en-US"/>
          </a:p>
        </p:txBody>
      </p:sp>
    </p:spTree>
    <p:extLst>
      <p:ext uri="{BB962C8B-B14F-4D97-AF65-F5344CB8AC3E}">
        <p14:creationId xmlns:p14="http://schemas.microsoft.com/office/powerpoint/2010/main" val="324058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25</a:t>
            </a:fld>
            <a:endParaRPr lang="en-US"/>
          </a:p>
        </p:txBody>
      </p:sp>
    </p:spTree>
    <p:extLst>
      <p:ext uri="{BB962C8B-B14F-4D97-AF65-F5344CB8AC3E}">
        <p14:creationId xmlns:p14="http://schemas.microsoft.com/office/powerpoint/2010/main" val="2729146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Contextual</a:t>
            </a:r>
            <a:r>
              <a:rPr lang="en-US" baseline="0" dirty="0"/>
              <a:t> help means to use to things you already know, without having to re-ask them.</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26</a:t>
            </a:fld>
            <a:endParaRPr lang="en-US"/>
          </a:p>
        </p:txBody>
      </p:sp>
    </p:spTree>
    <p:extLst>
      <p:ext uri="{BB962C8B-B14F-4D97-AF65-F5344CB8AC3E}">
        <p14:creationId xmlns:p14="http://schemas.microsoft.com/office/powerpoint/2010/main" val="2965961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skills on Alexa that are difficult to use.  I have a number of LIFX lightbulbs and there</a:t>
            </a:r>
            <a:r>
              <a:rPr lang="en-US" baseline="0" dirty="0"/>
              <a:t> is a skill I installed that allow me to control those bulbs.  However, the phrase I need to use is extremely long and requires very specific commands spoken at the right times.  “Ask LIFX to set the Living Room Lights to the color blue”.</a:t>
            </a:r>
          </a:p>
          <a:p>
            <a:endParaRPr lang="en-US" baseline="0" dirty="0"/>
          </a:p>
          <a:p>
            <a:r>
              <a:rPr lang="en-US" baseline="0" dirty="0"/>
              <a:t>Using variances in acceptable skill responses can allow your skill to be useful, learnable, and memorable… just because it isn’t so rigid.</a:t>
            </a:r>
          </a:p>
          <a:p>
            <a:endParaRPr lang="en-US" baseline="0" dirty="0"/>
          </a:p>
        </p:txBody>
      </p:sp>
      <p:sp>
        <p:nvSpPr>
          <p:cNvPr id="4" name="Slide Number Placeholder 3"/>
          <p:cNvSpPr>
            <a:spLocks noGrp="1"/>
          </p:cNvSpPr>
          <p:nvPr>
            <p:ph type="sldNum" sz="quarter" idx="10"/>
          </p:nvPr>
        </p:nvSpPr>
        <p:spPr/>
        <p:txBody>
          <a:bodyPr/>
          <a:lstStyle/>
          <a:p>
            <a:fld id="{23C29AD0-3A2E-8F4D-BA41-EDDF9CFE9DEF}" type="slidenum">
              <a:rPr lang="en-US" smtClean="0"/>
              <a:t>27</a:t>
            </a:fld>
            <a:endParaRPr lang="en-US"/>
          </a:p>
        </p:txBody>
      </p:sp>
    </p:spTree>
    <p:extLst>
      <p:ext uri="{BB962C8B-B14F-4D97-AF65-F5344CB8AC3E}">
        <p14:creationId xmlns:p14="http://schemas.microsoft.com/office/powerpoint/2010/main" val="1698364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skill only does</a:t>
            </a:r>
            <a:r>
              <a:rPr lang="en-US" baseline="0" dirty="0"/>
              <a:t> half of what you need, and you have to use another system to finish it, then you need to rethink your application.</a:t>
            </a:r>
          </a:p>
          <a:p>
            <a:endParaRPr lang="en-US" baseline="0" dirty="0"/>
          </a:p>
          <a:p>
            <a:r>
              <a:rPr lang="en-US" baseline="0" dirty="0"/>
              <a:t>Sometimes you’ll ask Siri a question while you’re driving, and her response will be ”I found this on the web for you”</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28</a:t>
            </a:fld>
            <a:endParaRPr lang="en-US"/>
          </a:p>
        </p:txBody>
      </p:sp>
    </p:spTree>
    <p:extLst>
      <p:ext uri="{BB962C8B-B14F-4D97-AF65-F5344CB8AC3E}">
        <p14:creationId xmlns:p14="http://schemas.microsoft.com/office/powerpoint/2010/main" val="2213828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29</a:t>
            </a:fld>
            <a:endParaRPr lang="en-US"/>
          </a:p>
        </p:txBody>
      </p:sp>
    </p:spTree>
    <p:extLst>
      <p:ext uri="{BB962C8B-B14F-4D97-AF65-F5344CB8AC3E}">
        <p14:creationId xmlns:p14="http://schemas.microsoft.com/office/powerpoint/2010/main" val="2520410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30</a:t>
            </a:fld>
            <a:endParaRPr lang="en-US"/>
          </a:p>
        </p:txBody>
      </p:sp>
    </p:spTree>
    <p:extLst>
      <p:ext uri="{BB962C8B-B14F-4D97-AF65-F5344CB8AC3E}">
        <p14:creationId xmlns:p14="http://schemas.microsoft.com/office/powerpoint/2010/main" val="964289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Cherry on top.</a:t>
            </a:r>
            <a:r>
              <a:rPr lang="en-US" baseline="0" dirty="0"/>
              <a:t>  Alexa responding to commands makes me happy most of the time.</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31</a:t>
            </a:fld>
            <a:endParaRPr lang="en-US"/>
          </a:p>
        </p:txBody>
      </p:sp>
    </p:spTree>
    <p:extLst>
      <p:ext uri="{BB962C8B-B14F-4D97-AF65-F5344CB8AC3E}">
        <p14:creationId xmlns:p14="http://schemas.microsoft.com/office/powerpoint/2010/main" val="1829535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check, 30 minutes</a:t>
            </a:r>
          </a:p>
          <a:p>
            <a:endParaRPr lang="en-US" dirty="0"/>
          </a:p>
          <a:p>
            <a:r>
              <a:rPr lang="en-US" dirty="0"/>
              <a:t>Best VUI apps</a:t>
            </a:r>
            <a:r>
              <a:rPr lang="en-US" baseline="0" dirty="0"/>
              <a:t> end up being </a:t>
            </a:r>
            <a:r>
              <a:rPr lang="en-US" dirty="0"/>
              <a:t>short conversations and quick answers</a:t>
            </a:r>
          </a:p>
        </p:txBody>
      </p:sp>
      <p:sp>
        <p:nvSpPr>
          <p:cNvPr id="4" name="Slide Number Placeholder 3"/>
          <p:cNvSpPr>
            <a:spLocks noGrp="1"/>
          </p:cNvSpPr>
          <p:nvPr>
            <p:ph type="sldNum" sz="quarter" idx="10"/>
          </p:nvPr>
        </p:nvSpPr>
        <p:spPr/>
        <p:txBody>
          <a:bodyPr/>
          <a:lstStyle/>
          <a:p>
            <a:fld id="{23C29AD0-3A2E-8F4D-BA41-EDDF9CFE9DEF}" type="slidenum">
              <a:rPr lang="en-US" smtClean="0"/>
              <a:t>32</a:t>
            </a:fld>
            <a:endParaRPr lang="en-US"/>
          </a:p>
        </p:txBody>
      </p:sp>
    </p:spTree>
    <p:extLst>
      <p:ext uri="{BB962C8B-B14F-4D97-AF65-F5344CB8AC3E}">
        <p14:creationId xmlns:p14="http://schemas.microsoft.com/office/powerpoint/2010/main" val="2399013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components</a:t>
            </a:r>
            <a:r>
              <a:rPr lang="en-US" baseline="0" dirty="0"/>
              <a:t> to a schema</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34</a:t>
            </a:fld>
            <a:endParaRPr lang="en-US"/>
          </a:p>
        </p:txBody>
      </p:sp>
    </p:spTree>
    <p:extLst>
      <p:ext uri="{BB962C8B-B14F-4D97-AF65-F5344CB8AC3E}">
        <p14:creationId xmlns:p14="http://schemas.microsoft.com/office/powerpoint/2010/main" val="3105254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35</a:t>
            </a:fld>
            <a:endParaRPr lang="en-US"/>
          </a:p>
        </p:txBody>
      </p:sp>
    </p:spTree>
    <p:extLst>
      <p:ext uri="{BB962C8B-B14F-4D97-AF65-F5344CB8AC3E}">
        <p14:creationId xmlns:p14="http://schemas.microsoft.com/office/powerpoint/2010/main" val="60578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people own an Alexa?</a:t>
            </a:r>
          </a:p>
          <a:p>
            <a:r>
              <a:rPr lang="en-US" dirty="0"/>
              <a:t>How many have played around with the Alexa Skills Kit?</a:t>
            </a:r>
          </a:p>
          <a:p>
            <a:r>
              <a:rPr lang="en-US" dirty="0"/>
              <a:t>How many have published some skills?</a:t>
            </a:r>
          </a:p>
          <a:p>
            <a:endParaRPr lang="en-US" dirty="0"/>
          </a:p>
          <a:p>
            <a:r>
              <a:rPr lang="en-US" dirty="0"/>
              <a:t>Born November</a:t>
            </a:r>
            <a:r>
              <a:rPr lang="en-US" baseline="0" dirty="0"/>
              <a:t> 2014... </a:t>
            </a:r>
          </a:p>
          <a:p>
            <a:r>
              <a:rPr lang="en-US" dirty="0">
                <a:solidFill>
                  <a:srgbClr val="000000"/>
                </a:solidFill>
                <a:latin typeface="+mn-lt"/>
              </a:rPr>
              <a:t>Echo dev.</a:t>
            </a:r>
            <a:r>
              <a:rPr lang="en-US" baseline="0" dirty="0">
                <a:solidFill>
                  <a:srgbClr val="000000"/>
                </a:solidFill>
                <a:latin typeface="+mn-lt"/>
              </a:rPr>
              <a:t> started in 2010.</a:t>
            </a:r>
          </a:p>
          <a:p>
            <a:r>
              <a:rPr lang="en-US" baseline="0" dirty="0">
                <a:solidFill>
                  <a:srgbClr val="000000"/>
                </a:solidFill>
                <a:latin typeface="+mn-lt"/>
              </a:rPr>
              <a:t>Acquisitions to help do the speech stuff</a:t>
            </a:r>
          </a:p>
          <a:p>
            <a:r>
              <a:rPr lang="en-US" baseline="0" dirty="0">
                <a:solidFill>
                  <a:srgbClr val="000000"/>
                </a:solidFill>
                <a:latin typeface="+mn-lt"/>
              </a:rPr>
              <a:t>Yap in 2011, </a:t>
            </a:r>
            <a:r>
              <a:rPr lang="en-US" baseline="0" dirty="0" err="1">
                <a:solidFill>
                  <a:srgbClr val="000000"/>
                </a:solidFill>
                <a:latin typeface="+mn-lt"/>
              </a:rPr>
              <a:t>Evi</a:t>
            </a:r>
            <a:r>
              <a:rPr lang="en-US" baseline="0" dirty="0">
                <a:solidFill>
                  <a:srgbClr val="000000"/>
                </a:solidFill>
                <a:latin typeface="+mn-lt"/>
              </a:rPr>
              <a:t> in 2012, IVONA in 2013.</a:t>
            </a:r>
          </a:p>
          <a:p>
            <a:endParaRPr lang="en-US" baseline="0" dirty="0"/>
          </a:p>
          <a:p>
            <a:r>
              <a:rPr lang="en-US" baseline="0" dirty="0"/>
              <a:t>Important to understand that Alexa is not just the Echo</a:t>
            </a:r>
          </a:p>
          <a:p>
            <a:endParaRPr lang="en-US" dirty="0">
              <a:solidFill>
                <a:srgbClr val="000000"/>
              </a:solidFill>
              <a:latin typeface="+mn-lt"/>
            </a:endParaRPr>
          </a:p>
          <a:p>
            <a:r>
              <a:rPr lang="en-US" dirty="0">
                <a:solidFill>
                  <a:srgbClr val="000000"/>
                </a:solidFill>
                <a:latin typeface="+mn-lt"/>
              </a:rPr>
              <a:t>Lab126 developed Kindle, Fire TV, Fire Phone, and Echo (codename Doppler… originally called Amazon Flash)</a:t>
            </a:r>
          </a:p>
          <a:p>
            <a:r>
              <a:rPr lang="en-US" dirty="0">
                <a:solidFill>
                  <a:srgbClr val="000000"/>
                </a:solidFill>
                <a:latin typeface="+mn-lt"/>
              </a:rPr>
              <a:t>Story goes, Echo is Project D.  A was the Kindle.  B was the Fire Phone.  C is not yet released.  D was an offshoot... and became the Echo.</a:t>
            </a:r>
          </a:p>
          <a:p>
            <a:endParaRPr lang="en-US" baseline="0" dirty="0"/>
          </a:p>
          <a:p>
            <a:r>
              <a:rPr lang="en-US" baseline="0" dirty="0"/>
              <a:t>Let’s look into Alexa a little to understand what makes her special</a:t>
            </a:r>
          </a:p>
        </p:txBody>
      </p:sp>
      <p:sp>
        <p:nvSpPr>
          <p:cNvPr id="4" name="Slide Number Placeholder 3"/>
          <p:cNvSpPr>
            <a:spLocks noGrp="1"/>
          </p:cNvSpPr>
          <p:nvPr>
            <p:ph type="sldNum" sz="quarter" idx="10"/>
          </p:nvPr>
        </p:nvSpPr>
        <p:spPr/>
        <p:txBody>
          <a:bodyPr/>
          <a:lstStyle/>
          <a:p>
            <a:fld id="{23C29AD0-3A2E-8F4D-BA41-EDDF9CFE9DEF}" type="slidenum">
              <a:rPr lang="en-US" smtClean="0"/>
              <a:t>5</a:t>
            </a:fld>
            <a:endParaRPr lang="en-US"/>
          </a:p>
        </p:txBody>
      </p:sp>
    </p:spTree>
    <p:extLst>
      <p:ext uri="{BB962C8B-B14F-4D97-AF65-F5344CB8AC3E}">
        <p14:creationId xmlns:p14="http://schemas.microsoft.com/office/powerpoint/2010/main" val="559023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build utterances</a:t>
            </a:r>
            <a:r>
              <a:rPr lang="en-US" baseline="0" dirty="0"/>
              <a:t> second.  But the whole process for me is a bunch for me is a bunch of back and forth</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37</a:t>
            </a:fld>
            <a:endParaRPr lang="en-US"/>
          </a:p>
        </p:txBody>
      </p:sp>
    </p:spTree>
    <p:extLst>
      <p:ext uri="{BB962C8B-B14F-4D97-AF65-F5344CB8AC3E}">
        <p14:creationId xmlns:p14="http://schemas.microsoft.com/office/powerpoint/2010/main" val="970971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38</a:t>
            </a:fld>
            <a:endParaRPr lang="en-US"/>
          </a:p>
        </p:txBody>
      </p:sp>
    </p:spTree>
    <p:extLst>
      <p:ext uri="{BB962C8B-B14F-4D97-AF65-F5344CB8AC3E}">
        <p14:creationId xmlns:p14="http://schemas.microsoft.com/office/powerpoint/2010/main" val="1735644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today’s answer</a:t>
            </a:r>
            <a:r>
              <a:rPr lang="en-US" baseline="0" dirty="0"/>
              <a:t> and tomorrow</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39</a:t>
            </a:fld>
            <a:endParaRPr lang="en-US"/>
          </a:p>
        </p:txBody>
      </p:sp>
    </p:spTree>
    <p:extLst>
      <p:ext uri="{BB962C8B-B14F-4D97-AF65-F5344CB8AC3E}">
        <p14:creationId xmlns:p14="http://schemas.microsoft.com/office/powerpoint/2010/main" val="3614978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40</a:t>
            </a:fld>
            <a:endParaRPr lang="en-US"/>
          </a:p>
        </p:txBody>
      </p:sp>
    </p:spTree>
    <p:extLst>
      <p:ext uri="{BB962C8B-B14F-4D97-AF65-F5344CB8AC3E}">
        <p14:creationId xmlns:p14="http://schemas.microsoft.com/office/powerpoint/2010/main" val="285979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AVS has to decide</a:t>
            </a:r>
            <a:r>
              <a:rPr lang="en-US" baseline="0" dirty="0"/>
              <a:t> if this is a custom skill</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41</a:t>
            </a:fld>
            <a:endParaRPr lang="en-US"/>
          </a:p>
        </p:txBody>
      </p:sp>
    </p:spTree>
    <p:extLst>
      <p:ext uri="{BB962C8B-B14F-4D97-AF65-F5344CB8AC3E}">
        <p14:creationId xmlns:p14="http://schemas.microsoft.com/office/powerpoint/2010/main" val="571253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minutes</a:t>
            </a:r>
            <a:r>
              <a:rPr lang="en-US" baseline="0" dirty="0"/>
              <a:t> in</a:t>
            </a:r>
          </a:p>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42</a:t>
            </a:fld>
            <a:endParaRPr lang="en-US"/>
          </a:p>
        </p:txBody>
      </p:sp>
    </p:spTree>
    <p:extLst>
      <p:ext uri="{BB962C8B-B14F-4D97-AF65-F5344CB8AC3E}">
        <p14:creationId xmlns:p14="http://schemas.microsoft.com/office/powerpoint/2010/main" val="24533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One-shot allows you</a:t>
            </a:r>
            <a:r>
              <a:rPr lang="en-US" baseline="0" dirty="0"/>
              <a:t> to ask your skill and provide a lot of information in one command</a:t>
            </a:r>
          </a:p>
        </p:txBody>
      </p:sp>
      <p:sp>
        <p:nvSpPr>
          <p:cNvPr id="4" name="Slide Number Placeholder 3"/>
          <p:cNvSpPr>
            <a:spLocks noGrp="1"/>
          </p:cNvSpPr>
          <p:nvPr>
            <p:ph type="sldNum" sz="quarter" idx="10"/>
          </p:nvPr>
        </p:nvSpPr>
        <p:spPr/>
        <p:txBody>
          <a:bodyPr/>
          <a:lstStyle/>
          <a:p>
            <a:fld id="{23C29AD0-3A2E-8F4D-BA41-EDDF9CFE9DEF}" type="slidenum">
              <a:rPr lang="en-US" smtClean="0"/>
              <a:t>43</a:t>
            </a:fld>
            <a:endParaRPr lang="en-US"/>
          </a:p>
        </p:txBody>
      </p:sp>
    </p:spTree>
    <p:extLst>
      <p:ext uri="{BB962C8B-B14F-4D97-AF65-F5344CB8AC3E}">
        <p14:creationId xmlns:p14="http://schemas.microsoft.com/office/powerpoint/2010/main" val="1708789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a:t>
            </a:r>
            <a:r>
              <a:rPr lang="en-US" baseline="0" dirty="0"/>
              <a:t> ask for </a:t>
            </a:r>
            <a:r>
              <a:rPr lang="en-US" baseline="0" dirty="0" err="1"/>
              <a:t>zipcode</a:t>
            </a:r>
            <a:r>
              <a:rPr lang="en-US" baseline="0" dirty="0"/>
              <a:t>, don’t ask again next time</a:t>
            </a:r>
          </a:p>
          <a:p>
            <a:r>
              <a:rPr lang="en-US" baseline="0" dirty="0"/>
              <a:t>Provide a list of local items and you pick a favorite, remember it</a:t>
            </a:r>
          </a:p>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44</a:t>
            </a:fld>
            <a:endParaRPr lang="en-US"/>
          </a:p>
        </p:txBody>
      </p:sp>
    </p:spTree>
    <p:extLst>
      <p:ext uri="{BB962C8B-B14F-4D97-AF65-F5344CB8AC3E}">
        <p14:creationId xmlns:p14="http://schemas.microsoft.com/office/powerpoint/2010/main" val="1039286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Make It Clear that the User Needs to Respond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pill, red</a:t>
            </a:r>
            <a:r>
              <a:rPr lang="en-US" sz="1200" kern="1200" baseline="0" dirty="0">
                <a:solidFill>
                  <a:schemeClr val="tx1"/>
                </a:solidFill>
                <a:effectLst/>
                <a:latin typeface="+mn-lt"/>
                <a:ea typeface="+mn-ea"/>
                <a:cs typeface="+mn-cs"/>
              </a:rPr>
              <a:t> or blue?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3C29AD0-3A2E-8F4D-BA41-EDDF9CFE9DEF}" type="slidenum">
              <a:rPr lang="en-US" smtClean="0"/>
              <a:t>45</a:t>
            </a:fld>
            <a:endParaRPr lang="en-US"/>
          </a:p>
        </p:txBody>
      </p:sp>
    </p:spTree>
    <p:extLst>
      <p:ext uri="{BB962C8B-B14F-4D97-AF65-F5344CB8AC3E}">
        <p14:creationId xmlns:p14="http://schemas.microsoft.com/office/powerpoint/2010/main" val="18804688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Explained the error and</a:t>
            </a:r>
            <a:r>
              <a:rPr lang="en-US" sz="1200" kern="1200" baseline="0" dirty="0">
                <a:solidFill>
                  <a:schemeClr val="tx1"/>
                </a:solidFill>
                <a:effectLst/>
                <a:latin typeface="+mn-lt"/>
                <a:ea typeface="+mn-ea"/>
                <a:cs typeface="+mn-cs"/>
              </a:rPr>
              <a:t> provided options in response.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46</a:t>
            </a:fld>
            <a:endParaRPr lang="en-US"/>
          </a:p>
        </p:txBody>
      </p:sp>
    </p:spTree>
    <p:extLst>
      <p:ext uri="{BB962C8B-B14F-4D97-AF65-F5344CB8AC3E}">
        <p14:creationId xmlns:p14="http://schemas.microsoft.com/office/powerpoint/2010/main" val="1757948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Far-field 7 microphone array – one of the two most important features of Alexa</a:t>
            </a:r>
          </a:p>
          <a:p>
            <a:r>
              <a:rPr lang="en-US" baseline="0" dirty="0"/>
              <a:t>Decent speaker</a:t>
            </a:r>
          </a:p>
          <a:p>
            <a:r>
              <a:rPr lang="en-US" baseline="0" dirty="0"/>
              <a:t>LED ring</a:t>
            </a:r>
          </a:p>
          <a:p>
            <a:r>
              <a:rPr lang="en-US" baseline="0" dirty="0"/>
              <a:t>Connects using </a:t>
            </a:r>
            <a:r>
              <a:rPr lang="en-US" baseline="0" dirty="0" err="1"/>
              <a:t>WiFi</a:t>
            </a:r>
            <a:endParaRPr lang="en-US" baseline="0" dirty="0"/>
          </a:p>
          <a:p>
            <a:endParaRPr lang="en-US" baseline="0" dirty="0"/>
          </a:p>
          <a:p>
            <a:r>
              <a:rPr lang="en-US" dirty="0"/>
              <a:t>Brains are in the cloud</a:t>
            </a:r>
          </a:p>
          <a:p>
            <a:pPr lvl="1"/>
            <a:r>
              <a:rPr lang="en-US" dirty="0"/>
              <a:t>constantly improving ASR / NLU engine</a:t>
            </a:r>
          </a:p>
          <a:p>
            <a:endParaRPr lang="en-US" baseline="0" dirty="0"/>
          </a:p>
          <a:p>
            <a:r>
              <a:rPr lang="en-US" baseline="0" dirty="0"/>
              <a:t>But this isn’t the only Alexa device</a:t>
            </a:r>
          </a:p>
        </p:txBody>
      </p:sp>
      <p:sp>
        <p:nvSpPr>
          <p:cNvPr id="4" name="Slide Number Placeholder 3"/>
          <p:cNvSpPr>
            <a:spLocks noGrp="1"/>
          </p:cNvSpPr>
          <p:nvPr>
            <p:ph type="sldNum" sz="quarter" idx="10"/>
          </p:nvPr>
        </p:nvSpPr>
        <p:spPr/>
        <p:txBody>
          <a:bodyPr/>
          <a:lstStyle/>
          <a:p>
            <a:fld id="{23C29AD0-3A2E-8F4D-BA41-EDDF9CFE9DEF}" type="slidenum">
              <a:rPr lang="en-US" smtClean="0"/>
              <a:t>6</a:t>
            </a:fld>
            <a:endParaRPr lang="en-US"/>
          </a:p>
        </p:txBody>
      </p:sp>
    </p:spTree>
    <p:extLst>
      <p:ext uri="{BB962C8B-B14F-4D97-AF65-F5344CB8AC3E}">
        <p14:creationId xmlns:p14="http://schemas.microsoft.com/office/powerpoint/2010/main" val="249684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47</a:t>
            </a:fld>
            <a:endParaRPr lang="en-US"/>
          </a:p>
        </p:txBody>
      </p:sp>
    </p:spTree>
    <p:extLst>
      <p:ext uri="{BB962C8B-B14F-4D97-AF65-F5344CB8AC3E}">
        <p14:creationId xmlns:p14="http://schemas.microsoft.com/office/powerpoint/2010/main" val="2494164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a logo, color scheme,</a:t>
            </a:r>
            <a:r>
              <a:rPr lang="en-US" baseline="0" dirty="0"/>
              <a:t> graphics to rely on for your brand.</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48</a:t>
            </a:fld>
            <a:endParaRPr lang="en-US"/>
          </a:p>
        </p:txBody>
      </p:sp>
    </p:spTree>
    <p:extLst>
      <p:ext uri="{BB962C8B-B14F-4D97-AF65-F5344CB8AC3E}">
        <p14:creationId xmlns:p14="http://schemas.microsoft.com/office/powerpoint/2010/main" val="28354806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Adding humor into apps / </a:t>
            </a:r>
            <a:r>
              <a:rPr lang="en-US" dirty="0" err="1"/>
              <a:t>chatbots</a:t>
            </a:r>
            <a:r>
              <a:rPr lang="en-US" dirty="0"/>
              <a:t>,</a:t>
            </a:r>
            <a:r>
              <a:rPr lang="en-US" baseline="0" dirty="0"/>
              <a:t> isn’t just about creating </a:t>
            </a:r>
            <a:r>
              <a:rPr lang="en-US" baseline="0" dirty="0" err="1"/>
              <a:t>easter</a:t>
            </a:r>
            <a:r>
              <a:rPr lang="en-US" baseline="0" dirty="0"/>
              <a:t> eggs that people try to find and tweet about.  There is human psychology involved too, where people like to hang out with funny people more  often than boring people.</a:t>
            </a:r>
            <a:endParaRPr lang="en-US" dirty="0"/>
          </a:p>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49</a:t>
            </a:fld>
            <a:endParaRPr lang="en-US"/>
          </a:p>
        </p:txBody>
      </p:sp>
    </p:spTree>
    <p:extLst>
      <p:ext uri="{BB962C8B-B14F-4D97-AF65-F5344CB8AC3E}">
        <p14:creationId xmlns:p14="http://schemas.microsoft.com/office/powerpoint/2010/main" val="30262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50</a:t>
            </a:fld>
            <a:endParaRPr lang="en-US"/>
          </a:p>
        </p:txBody>
      </p:sp>
    </p:spTree>
    <p:extLst>
      <p:ext uri="{BB962C8B-B14F-4D97-AF65-F5344CB8AC3E}">
        <p14:creationId xmlns:p14="http://schemas.microsoft.com/office/powerpoint/2010/main" val="2045840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prebuilt AI services becoming readily available to developers, there have been a lot of advancement in software packages taking advantage of these.  Some of these are </a:t>
            </a:r>
            <a:r>
              <a:rPr lang="en-US" baseline="0" dirty="0" err="1"/>
              <a:t>chatbots</a:t>
            </a:r>
            <a:r>
              <a:rPr lang="en-US" baseline="0" dirty="0"/>
              <a:t>.</a:t>
            </a:r>
          </a:p>
          <a:p>
            <a:endParaRPr lang="en-US" baseline="0" dirty="0"/>
          </a:p>
          <a:p>
            <a:r>
              <a:rPr lang="en-US" baseline="0" dirty="0"/>
              <a:t>Microsoft, Slack, Facebook Messenger, Skype… so many services have a </a:t>
            </a:r>
            <a:r>
              <a:rPr lang="en-US" baseline="0" dirty="0" err="1"/>
              <a:t>chatbot</a:t>
            </a:r>
            <a:r>
              <a:rPr lang="en-US" baseline="0" dirty="0"/>
              <a:t> SDK available now.</a:t>
            </a:r>
          </a:p>
          <a:p>
            <a:endParaRPr lang="en-US" baseline="0" dirty="0"/>
          </a:p>
          <a:p>
            <a:r>
              <a:rPr lang="en-US" baseline="0" dirty="0"/>
              <a:t>This last year, at the Georgia Institute of Technology, an AI class was surprised to find that for the whole semester, one of their TAs was actually an AI </a:t>
            </a:r>
            <a:r>
              <a:rPr lang="en-US" baseline="0" dirty="0" err="1"/>
              <a:t>chatbot</a:t>
            </a:r>
            <a:r>
              <a:rPr lang="en-US" baseline="0" dirty="0"/>
              <a:t> named Jill.  In previous years, 10,000 online messages would be sent from the students, and it was a lot to keep up with.  Many students complained about low teacher support during the school year and so the professor and his grad students built a </a:t>
            </a:r>
            <a:r>
              <a:rPr lang="en-US" baseline="0" dirty="0" err="1"/>
              <a:t>chatbot</a:t>
            </a:r>
            <a:r>
              <a:rPr lang="en-US" baseline="0" dirty="0"/>
              <a:t> to assist with questions asked online at all hours of the day.</a:t>
            </a:r>
          </a:p>
          <a:p>
            <a:r>
              <a:rPr lang="en-US" sz="1200" kern="1200" dirty="0">
                <a:solidFill>
                  <a:schemeClr val="tx1"/>
                </a:solidFill>
                <a:effectLst/>
                <a:latin typeface="+mn-lt"/>
                <a:ea typeface="+mn-ea"/>
                <a:cs typeface="+mn-cs"/>
                <a:hlinkClick r:id="rId3"/>
              </a:rPr>
              <a:t>http://sdtimes.com/sd-times-blog-ai-getting-smarter/</a:t>
            </a:r>
            <a:endParaRPr lang="en-US" sz="1200" kern="1200" dirty="0">
              <a:solidFill>
                <a:schemeClr val="tx1"/>
              </a:solidFill>
              <a:effectLst/>
              <a:latin typeface="+mn-lt"/>
              <a:ea typeface="+mn-ea"/>
              <a:cs typeface="+mn-cs"/>
            </a:endParaRPr>
          </a:p>
          <a:p>
            <a:endParaRPr lang="en-US" baseline="0" dirty="0"/>
          </a:p>
          <a:p>
            <a:r>
              <a:rPr lang="en-US" baseline="0" dirty="0"/>
              <a:t>Or how about the story from 2013 of a Robot Telemarketer, named Samantha West.  </a:t>
            </a:r>
            <a:r>
              <a:rPr lang="en-US" baseline="0" dirty="0" err="1"/>
              <a:t>Premeire</a:t>
            </a:r>
            <a:r>
              <a:rPr lang="en-US" baseline="0" dirty="0"/>
              <a:t> Health Plans was making cold calls to potential customers and found a more affordable way to do that without the typical </a:t>
            </a:r>
            <a:r>
              <a:rPr lang="en-US" baseline="0" dirty="0" err="1"/>
              <a:t>robocaller</a:t>
            </a:r>
            <a:r>
              <a:rPr lang="en-US" baseline="0" dirty="0"/>
              <a:t>.  Customers would get a call from a person with a real human voice, but something sounded off about the voice.  The emotions expressed in the voice seemed robotic and un-changing.  She seemed to answer questions , but seemed to keep on a script.  It turns out, the company had hired low wage workers across the ocean, but the goal was to hide the thick accents that come with foreign phone support.  So, the agent had a soundboard of canned phrases that they could “say”.</a:t>
            </a:r>
          </a:p>
          <a:p>
            <a:r>
              <a:rPr lang="en-US" sz="1200" kern="1200" dirty="0">
                <a:solidFill>
                  <a:schemeClr val="tx1"/>
                </a:solidFill>
                <a:effectLst/>
                <a:latin typeface="+mn-lt"/>
                <a:ea typeface="+mn-ea"/>
                <a:cs typeface="+mn-cs"/>
                <a:hlinkClick r:id="rId4"/>
              </a:rPr>
              <a:t>http://newsfeed.time.com/2013/12/10/meet-the-robot-telemarketer-who-denies-shes-a-robot/</a:t>
            </a:r>
            <a:r>
              <a:rPr lang="en-US" baseline="0" dirty="0"/>
              <a:t>  </a:t>
            </a:r>
          </a:p>
          <a:p>
            <a:endParaRPr lang="en-US" baseline="0" dirty="0"/>
          </a:p>
          <a:p>
            <a:r>
              <a:rPr lang="en-US" baseline="0" dirty="0"/>
              <a:t>The content and ideas of this talk can be applied across the board to </a:t>
            </a:r>
            <a:r>
              <a:rPr lang="en-US" baseline="0" dirty="0" err="1"/>
              <a:t>chatbots</a:t>
            </a:r>
            <a:r>
              <a:rPr lang="en-US" baseline="0" dirty="0"/>
              <a:t>, however I am going to focus on voice only interfaces, specifically the Amazon Alexa Service.</a:t>
            </a:r>
          </a:p>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54</a:t>
            </a:fld>
            <a:endParaRPr lang="en-US"/>
          </a:p>
        </p:txBody>
      </p:sp>
    </p:spTree>
    <p:extLst>
      <p:ext uri="{BB962C8B-B14F-4D97-AF65-F5344CB8AC3E}">
        <p14:creationId xmlns:p14="http://schemas.microsoft.com/office/powerpoint/2010/main" val="3456374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exports.handler</a:t>
            </a:r>
            <a:r>
              <a:rPr lang="en-US" dirty="0"/>
              <a:t> = function (event, context) {</a:t>
            </a:r>
          </a:p>
          <a:p>
            <a:r>
              <a:rPr lang="en-US" dirty="0"/>
              <a:t>    </a:t>
            </a:r>
            <a:r>
              <a:rPr lang="en-US" dirty="0" err="1"/>
              <a:t>context.succeed</a:t>
            </a:r>
            <a:r>
              <a:rPr lang="en-US" dirty="0"/>
              <a:t>(</a:t>
            </a:r>
            <a:r>
              <a:rPr lang="en-US" dirty="0" err="1"/>
              <a:t>buildResponse</a:t>
            </a:r>
            <a:r>
              <a:rPr lang="en-US" dirty="0"/>
              <a:t>({}, </a:t>
            </a:r>
            <a:r>
              <a:rPr lang="en-US" dirty="0" err="1"/>
              <a:t>buildSpeechletResponse</a:t>
            </a:r>
            <a:r>
              <a:rPr lang="en-US" dirty="0"/>
              <a:t>(</a:t>
            </a:r>
          </a:p>
          <a:p>
            <a:r>
              <a:rPr lang="en-US" dirty="0"/>
              <a:t>        "</a:t>
            </a:r>
            <a:r>
              <a:rPr lang="en-US" dirty="0" err="1"/>
              <a:t>thatConference</a:t>
            </a:r>
            <a:r>
              <a:rPr lang="en-US" dirty="0"/>
              <a:t>",</a:t>
            </a:r>
          </a:p>
          <a:p>
            <a:r>
              <a:rPr lang="en-US" dirty="0"/>
              <a:t>        "Bacon",</a:t>
            </a:r>
          </a:p>
          <a:p>
            <a:r>
              <a:rPr lang="en-US" dirty="0"/>
              <a:t>        "",</a:t>
            </a:r>
          </a:p>
          <a:p>
            <a:r>
              <a:rPr lang="en-US" dirty="0"/>
              <a:t>        true</a:t>
            </a:r>
          </a:p>
          <a:p>
            <a:r>
              <a:rPr lang="en-US" dirty="0"/>
              <a:t>        )</a:t>
            </a:r>
          </a:p>
          <a:p>
            <a:r>
              <a:rPr lang="en-US" dirty="0"/>
              <a:t>    ));</a:t>
            </a:r>
          </a:p>
          <a:p>
            <a:r>
              <a:rPr lang="en-US" dirty="0"/>
              <a:t>}</a:t>
            </a:r>
          </a:p>
        </p:txBody>
      </p:sp>
      <p:sp>
        <p:nvSpPr>
          <p:cNvPr id="4" name="Slide Number Placeholder 3"/>
          <p:cNvSpPr>
            <a:spLocks noGrp="1"/>
          </p:cNvSpPr>
          <p:nvPr>
            <p:ph type="sldNum" sz="quarter" idx="10"/>
          </p:nvPr>
        </p:nvSpPr>
        <p:spPr/>
        <p:txBody>
          <a:bodyPr/>
          <a:lstStyle/>
          <a:p>
            <a:fld id="{23C29AD0-3A2E-8F4D-BA41-EDDF9CFE9DEF}" type="slidenum">
              <a:rPr lang="en-US" smtClean="0"/>
              <a:t>55</a:t>
            </a:fld>
            <a:endParaRPr lang="en-US"/>
          </a:p>
        </p:txBody>
      </p:sp>
    </p:spTree>
    <p:extLst>
      <p:ext uri="{BB962C8B-B14F-4D97-AF65-F5344CB8AC3E}">
        <p14:creationId xmlns:p14="http://schemas.microsoft.com/office/powerpoint/2010/main" val="61457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Tap</a:t>
            </a:r>
          </a:p>
          <a:p>
            <a:r>
              <a:rPr lang="en-US" dirty="0"/>
              <a:t>Fire TV</a:t>
            </a:r>
          </a:p>
          <a:p>
            <a:r>
              <a:rPr lang="en-US" dirty="0"/>
              <a:t>Echo</a:t>
            </a:r>
          </a:p>
          <a:p>
            <a:r>
              <a:rPr lang="en-US" dirty="0"/>
              <a:t>Dot</a:t>
            </a:r>
          </a:p>
          <a:p>
            <a:endParaRPr lang="en-US" dirty="0"/>
          </a:p>
          <a:p>
            <a:r>
              <a:rPr lang="en-US" dirty="0"/>
              <a:t>But these aren’t all the devices</a:t>
            </a:r>
          </a:p>
        </p:txBody>
      </p:sp>
      <p:sp>
        <p:nvSpPr>
          <p:cNvPr id="4" name="Slide Number Placeholder 3"/>
          <p:cNvSpPr>
            <a:spLocks noGrp="1"/>
          </p:cNvSpPr>
          <p:nvPr>
            <p:ph type="sldNum" sz="quarter" idx="10"/>
          </p:nvPr>
        </p:nvSpPr>
        <p:spPr/>
        <p:txBody>
          <a:bodyPr/>
          <a:lstStyle/>
          <a:p>
            <a:fld id="{23C29AD0-3A2E-8F4D-BA41-EDDF9CFE9DEF}" type="slidenum">
              <a:rPr lang="en-US" smtClean="0"/>
              <a:t>7</a:t>
            </a:fld>
            <a:endParaRPr lang="en-US"/>
          </a:p>
        </p:txBody>
      </p:sp>
    </p:spTree>
    <p:extLst>
      <p:ext uri="{BB962C8B-B14F-4D97-AF65-F5344CB8AC3E}">
        <p14:creationId xmlns:p14="http://schemas.microsoft.com/office/powerpoint/2010/main" val="1069385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Donn Morrill is the Senior Manager of Solutions Architecture for Amazon's Alexa (Echo) team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Raspberry Pi</a:t>
            </a:r>
          </a:p>
          <a:p>
            <a:r>
              <a:rPr lang="en-US" sz="1200" b="0" i="0" kern="1200" dirty="0">
                <a:solidFill>
                  <a:schemeClr val="tx1"/>
                </a:solidFill>
                <a:effectLst/>
                <a:latin typeface="+mn-lt"/>
                <a:ea typeface="+mn-ea"/>
                <a:cs typeface="+mn-cs"/>
              </a:rPr>
              <a:t>CHIP</a:t>
            </a:r>
          </a:p>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8</a:t>
            </a:fld>
            <a:endParaRPr lang="en-US"/>
          </a:p>
        </p:txBody>
      </p:sp>
    </p:spTree>
    <p:extLst>
      <p:ext uri="{BB962C8B-B14F-4D97-AF65-F5344CB8AC3E}">
        <p14:creationId xmlns:p14="http://schemas.microsoft.com/office/powerpoint/2010/main" val="169518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 envisions many AI devices in the home… each very good at their job.</a:t>
            </a:r>
          </a:p>
          <a:p>
            <a:r>
              <a:rPr lang="en-US" dirty="0"/>
              <a:t>Amazon</a:t>
            </a:r>
            <a:r>
              <a:rPr lang="en-US" baseline="0" dirty="0"/>
              <a:t> hired over a thousand jobs in the last year, dedicated to Alexa.  Check out http://www.amazon.jobs.</a:t>
            </a:r>
          </a:p>
          <a:p>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9</a:t>
            </a:fld>
            <a:endParaRPr lang="en-US"/>
          </a:p>
        </p:txBody>
      </p:sp>
    </p:spTree>
    <p:extLst>
      <p:ext uri="{BB962C8B-B14F-4D97-AF65-F5344CB8AC3E}">
        <p14:creationId xmlns:p14="http://schemas.microsoft.com/office/powerpoint/2010/main" val="3424992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everyone to understand the</a:t>
            </a:r>
            <a:r>
              <a:rPr lang="en-US" baseline="0" dirty="0"/>
              <a:t> landscape and give a quick intro into what things to consider when developing for voice</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10</a:t>
            </a:fld>
            <a:endParaRPr lang="en-US"/>
          </a:p>
        </p:txBody>
      </p:sp>
    </p:spTree>
    <p:extLst>
      <p:ext uri="{BB962C8B-B14F-4D97-AF65-F5344CB8AC3E}">
        <p14:creationId xmlns:p14="http://schemas.microsoft.com/office/powerpoint/2010/main" val="6780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a:t>
            </a:r>
            <a:r>
              <a:rPr lang="en-US" baseline="0" dirty="0"/>
              <a:t> some concepts and the acronyms that represent them</a:t>
            </a:r>
          </a:p>
          <a:p>
            <a:r>
              <a:rPr lang="en-US" baseline="0" dirty="0"/>
              <a:t>NLU – If I ask Where is the Star Trek Beyond playing?, AVS has to take that phrase and understand that I’m talking about a movie.  And I need to figure out locations.</a:t>
            </a:r>
            <a:endParaRPr lang="en-US" dirty="0"/>
          </a:p>
        </p:txBody>
      </p:sp>
      <p:sp>
        <p:nvSpPr>
          <p:cNvPr id="4" name="Slide Number Placeholder 3"/>
          <p:cNvSpPr>
            <a:spLocks noGrp="1"/>
          </p:cNvSpPr>
          <p:nvPr>
            <p:ph type="sldNum" sz="quarter" idx="10"/>
          </p:nvPr>
        </p:nvSpPr>
        <p:spPr/>
        <p:txBody>
          <a:bodyPr/>
          <a:lstStyle/>
          <a:p>
            <a:fld id="{23C29AD0-3A2E-8F4D-BA41-EDDF9CFE9DEF}" type="slidenum">
              <a:rPr lang="en-US" smtClean="0"/>
              <a:t>11</a:t>
            </a:fld>
            <a:endParaRPr lang="en-US"/>
          </a:p>
        </p:txBody>
      </p:sp>
    </p:spTree>
    <p:extLst>
      <p:ext uri="{BB962C8B-B14F-4D97-AF65-F5344CB8AC3E}">
        <p14:creationId xmlns:p14="http://schemas.microsoft.com/office/powerpoint/2010/main" val="1359490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3238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773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2328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13216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0974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4025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3674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1129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2428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3287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9149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792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5278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3069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9885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9352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5290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8/8/2016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5653595"/>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www.americaspubquiz.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9.tif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www.bloomberg.com/features/2016-amazon-echo/"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developer.amazon.co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developer.amazon.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9610027" cy="3329581"/>
          </a:xfrm>
        </p:spPr>
        <p:txBody>
          <a:bodyPr/>
          <a:lstStyle/>
          <a:p>
            <a:r>
              <a:rPr lang="en-US" dirty="0">
                <a:effectLst/>
              </a:rPr>
              <a:t>Mastering Voice UX</a:t>
            </a:r>
            <a:br>
              <a:rPr lang="en-US" dirty="0">
                <a:effectLst/>
              </a:rPr>
            </a:br>
            <a:endParaRPr lang="en-US" dirty="0"/>
          </a:p>
        </p:txBody>
      </p:sp>
      <p:sp>
        <p:nvSpPr>
          <p:cNvPr id="3" name="Subtitle 2"/>
          <p:cNvSpPr>
            <a:spLocks noGrp="1"/>
          </p:cNvSpPr>
          <p:nvPr>
            <p:ph type="subTitle" idx="1"/>
          </p:nvPr>
        </p:nvSpPr>
        <p:spPr/>
        <p:txBody>
          <a:bodyPr/>
          <a:lstStyle/>
          <a:p>
            <a:r>
              <a:rPr lang="en-US" cap="all" dirty="0">
                <a:effectLst/>
              </a:rPr>
              <a:t>FEATURING AMAZON'S ECHO (AKA ALEXA)</a:t>
            </a:r>
          </a:p>
          <a:p>
            <a:endParaRPr lang="en-US" dirty="0"/>
          </a:p>
        </p:txBody>
      </p:sp>
      <p:pic>
        <p:nvPicPr>
          <p:cNvPr id="5" name="Picture 4"/>
          <p:cNvPicPr>
            <a:picLocks noChangeAspect="1"/>
          </p:cNvPicPr>
          <p:nvPr/>
        </p:nvPicPr>
        <p:blipFill>
          <a:blip r:embed="rId3"/>
          <a:stretch>
            <a:fillRect/>
          </a:stretch>
        </p:blipFill>
        <p:spPr>
          <a:xfrm>
            <a:off x="8863233" y="4174464"/>
            <a:ext cx="2836247" cy="2342715"/>
          </a:xfrm>
          <a:prstGeom prst="rect">
            <a:avLst/>
          </a:prstGeom>
        </p:spPr>
      </p:pic>
    </p:spTree>
    <p:extLst>
      <p:ext uri="{BB962C8B-B14F-4D97-AF65-F5344CB8AC3E}">
        <p14:creationId xmlns:p14="http://schemas.microsoft.com/office/powerpoint/2010/main" val="1602512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Talking Points</a:t>
            </a:r>
          </a:p>
        </p:txBody>
      </p:sp>
      <p:sp>
        <p:nvSpPr>
          <p:cNvPr id="3" name="Content Placeholder 2"/>
          <p:cNvSpPr>
            <a:spLocks noGrp="1"/>
          </p:cNvSpPr>
          <p:nvPr>
            <p:ph idx="1"/>
          </p:nvPr>
        </p:nvSpPr>
        <p:spPr/>
        <p:txBody>
          <a:bodyPr/>
          <a:lstStyle/>
          <a:p>
            <a:r>
              <a:rPr lang="en-US" dirty="0"/>
              <a:t>What is Voice UI/UX?</a:t>
            </a:r>
          </a:p>
          <a:p>
            <a:r>
              <a:rPr lang="en-US" dirty="0"/>
              <a:t>Benefits</a:t>
            </a:r>
          </a:p>
          <a:p>
            <a:r>
              <a:rPr lang="en-US" dirty="0"/>
              <a:t>7 Foundational VUI Attributes</a:t>
            </a:r>
          </a:p>
          <a:p>
            <a:r>
              <a:rPr lang="en-US" dirty="0"/>
              <a:t>Intro to Alexa Skills Development</a:t>
            </a:r>
          </a:p>
          <a:p>
            <a:r>
              <a:rPr lang="en-US" dirty="0"/>
              <a:t>Alexa VUI Tips &amp; Tricks</a:t>
            </a:r>
          </a:p>
        </p:txBody>
      </p:sp>
    </p:spTree>
    <p:extLst>
      <p:ext uri="{BB962C8B-B14F-4D97-AF65-F5344CB8AC3E}">
        <p14:creationId xmlns:p14="http://schemas.microsoft.com/office/powerpoint/2010/main" val="1573643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Acronym Soup</a:t>
            </a:r>
          </a:p>
        </p:txBody>
      </p:sp>
      <p:sp>
        <p:nvSpPr>
          <p:cNvPr id="3" name="Content Placeholder 2"/>
          <p:cNvSpPr>
            <a:spLocks noGrp="1"/>
          </p:cNvSpPr>
          <p:nvPr>
            <p:ph idx="1"/>
          </p:nvPr>
        </p:nvSpPr>
        <p:spPr>
          <a:xfrm>
            <a:off x="1103312" y="1853248"/>
            <a:ext cx="8946541" cy="4395151"/>
          </a:xfrm>
        </p:spPr>
        <p:txBody>
          <a:bodyPr>
            <a:normAutofit fontScale="92500" lnSpcReduction="10000"/>
          </a:bodyPr>
          <a:lstStyle/>
          <a:p>
            <a:r>
              <a:rPr lang="en-US" dirty="0"/>
              <a:t>ASR – Automated Speech Recognition  (Listen)</a:t>
            </a:r>
          </a:p>
          <a:p>
            <a:r>
              <a:rPr lang="en-US" dirty="0"/>
              <a:t>NLU – Natural Language Understanding (Understand)</a:t>
            </a:r>
          </a:p>
          <a:p>
            <a:r>
              <a:rPr lang="en-US" dirty="0"/>
              <a:t>AVS – Alexa Voice Service  (Process)</a:t>
            </a:r>
          </a:p>
          <a:p>
            <a:r>
              <a:rPr lang="en-US" dirty="0"/>
              <a:t>TTS – Text To Speech  (Respond)</a:t>
            </a:r>
          </a:p>
          <a:p>
            <a:r>
              <a:rPr lang="en-US" dirty="0"/>
              <a:t>VUI – Voice User Interface</a:t>
            </a:r>
          </a:p>
          <a:p>
            <a:r>
              <a:rPr lang="en-US" dirty="0"/>
              <a:t>ASK – Alexa Skills Kit</a:t>
            </a:r>
          </a:p>
          <a:p>
            <a:r>
              <a:rPr lang="en-US" dirty="0"/>
              <a:t>AWS – Amazon Web Services</a:t>
            </a:r>
          </a:p>
          <a:p>
            <a:r>
              <a:rPr lang="en-US" dirty="0"/>
              <a:t>SSML – Speech Synthesis Markup Language</a:t>
            </a:r>
          </a:p>
          <a:p>
            <a:r>
              <a:rPr lang="en-US" dirty="0"/>
              <a:t>AI – Artificial Intelligence </a:t>
            </a:r>
          </a:p>
          <a:p>
            <a:r>
              <a:rPr lang="en-US" dirty="0"/>
              <a:t>ML – Machine Learning</a:t>
            </a:r>
          </a:p>
          <a:p>
            <a:r>
              <a:rPr lang="en-US" dirty="0"/>
              <a:t>NLP – Natural Language Processing</a:t>
            </a:r>
          </a:p>
        </p:txBody>
      </p:sp>
    </p:spTree>
    <p:extLst>
      <p:ext uri="{BB962C8B-B14F-4D97-AF65-F5344CB8AC3E}">
        <p14:creationId xmlns:p14="http://schemas.microsoft.com/office/powerpoint/2010/main" val="376910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Voice UI/UX?</a:t>
            </a:r>
          </a:p>
        </p:txBody>
      </p:sp>
      <p:sp>
        <p:nvSpPr>
          <p:cNvPr id="5" name="Content Placeholder 4"/>
          <p:cNvSpPr>
            <a:spLocks noGrp="1"/>
          </p:cNvSpPr>
          <p:nvPr>
            <p:ph idx="1"/>
          </p:nvPr>
        </p:nvSpPr>
        <p:spPr/>
        <p:txBody>
          <a:bodyPr/>
          <a:lstStyle/>
          <a:p>
            <a:pPr marL="0" indent="0">
              <a:buNone/>
            </a:pPr>
            <a:endParaRPr lang="en-US" dirty="0"/>
          </a:p>
        </p:txBody>
      </p:sp>
      <p:pic>
        <p:nvPicPr>
          <p:cNvPr id="3" name="Picture 2"/>
          <p:cNvPicPr>
            <a:picLocks noChangeAspect="1"/>
          </p:cNvPicPr>
          <p:nvPr/>
        </p:nvPicPr>
        <p:blipFill>
          <a:blip r:embed="rId3"/>
          <a:stretch>
            <a:fillRect/>
          </a:stretch>
        </p:blipFill>
        <p:spPr>
          <a:xfrm>
            <a:off x="1997254" y="1457595"/>
            <a:ext cx="6702434" cy="4790804"/>
          </a:xfrm>
          <a:prstGeom prst="rect">
            <a:avLst/>
          </a:prstGeom>
        </p:spPr>
      </p:pic>
      <p:sp>
        <p:nvSpPr>
          <p:cNvPr id="6" name="Rectangle 5"/>
          <p:cNvSpPr/>
          <p:nvPr/>
        </p:nvSpPr>
        <p:spPr>
          <a:xfrm>
            <a:off x="3088822" y="6239836"/>
            <a:ext cx="4519299" cy="276999"/>
          </a:xfrm>
          <a:prstGeom prst="rect">
            <a:avLst/>
          </a:prstGeom>
        </p:spPr>
        <p:txBody>
          <a:bodyPr wrap="square" anchor="ctr">
            <a:spAutoFit/>
          </a:bodyPr>
          <a:lstStyle/>
          <a:p>
            <a:r>
              <a:rPr lang="en-US" sz="1200" dirty="0"/>
              <a:t>https://techcrunch.com/2015/11/11/no-ui-is-the-new-ui/</a:t>
            </a:r>
          </a:p>
        </p:txBody>
      </p:sp>
    </p:spTree>
    <p:extLst>
      <p:ext uri="{BB962C8B-B14F-4D97-AF65-F5344CB8AC3E}">
        <p14:creationId xmlns:p14="http://schemas.microsoft.com/office/powerpoint/2010/main" val="11016153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Conversational UI</a:t>
            </a:r>
          </a:p>
        </p:txBody>
      </p:sp>
      <p:sp>
        <p:nvSpPr>
          <p:cNvPr id="10" name="Text Placeholder 9"/>
          <p:cNvSpPr>
            <a:spLocks noGrp="1"/>
          </p:cNvSpPr>
          <p:nvPr>
            <p:ph type="body" sz="half" idx="2"/>
          </p:nvPr>
        </p:nvSpPr>
        <p:spPr/>
        <p:txBody>
          <a:bodyPr/>
          <a:lstStyle/>
          <a:p>
            <a:endParaRPr lang="en-US"/>
          </a:p>
        </p:txBody>
      </p:sp>
      <p:pic>
        <p:nvPicPr>
          <p:cNvPr id="1026" name="Picture 2" descr="http://unbounce.wpengine.netdna-cdn.com/photos/What-Every-AB-Testing-Conversation-With-Your-Boss-is-Miss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783" y="2618509"/>
            <a:ext cx="5334000"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226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a:t>
            </a:r>
          </a:p>
        </p:txBody>
      </p:sp>
      <p:pic>
        <p:nvPicPr>
          <p:cNvPr id="5" name="Picture Placeholder 4"/>
          <p:cNvPicPr preferRelativeResize="0">
            <a:picLocks noGrp="1" noChangeAspect="1"/>
          </p:cNvPicPr>
          <p:nvPr>
            <p:ph idx="1"/>
          </p:nvPr>
        </p:nvPicPr>
        <p:blipFill rotWithShape="1">
          <a:blip r:embed="rId3"/>
          <a:stretch/>
        </p:blipFill>
        <p:spPr>
          <a:xfrm>
            <a:off x="7215383" y="2052638"/>
            <a:ext cx="2835451" cy="4195762"/>
          </a:xfrm>
          <a:prstGeom prst="rect">
            <a:avLst/>
          </a:prstGeom>
        </p:spPr>
      </p:pic>
      <p:sp>
        <p:nvSpPr>
          <p:cNvPr id="6" name="Content Placeholder 4"/>
          <p:cNvSpPr txBox="1">
            <a:spLocks/>
          </p:cNvSpPr>
          <p:nvPr/>
        </p:nvSpPr>
        <p:spPr>
          <a:xfrm>
            <a:off x="646111" y="2052638"/>
            <a:ext cx="5889159" cy="201705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Speech is primitive</a:t>
            </a:r>
          </a:p>
          <a:p>
            <a:r>
              <a:rPr lang="en-US" dirty="0"/>
              <a:t>In the womb, babies recognize their mother’s voice</a:t>
            </a:r>
          </a:p>
          <a:p>
            <a:r>
              <a:rPr lang="en-US" dirty="0"/>
              <a:t>Psychology of human interactions with voice from a computer mimic human to human interactions</a:t>
            </a:r>
          </a:p>
        </p:txBody>
      </p:sp>
      <p:pic>
        <p:nvPicPr>
          <p:cNvPr id="7" name="Picture 6"/>
          <p:cNvPicPr>
            <a:picLocks noChangeAspect="1"/>
          </p:cNvPicPr>
          <p:nvPr/>
        </p:nvPicPr>
        <p:blipFill>
          <a:blip r:embed="rId4"/>
          <a:stretch>
            <a:fillRect/>
          </a:stretch>
        </p:blipFill>
        <p:spPr>
          <a:xfrm>
            <a:off x="4743022" y="4213947"/>
            <a:ext cx="1210899" cy="2234336"/>
          </a:xfrm>
          <a:prstGeom prst="rect">
            <a:avLst/>
          </a:prstGeom>
        </p:spPr>
      </p:pic>
      <p:sp>
        <p:nvSpPr>
          <p:cNvPr id="3" name="TextBox 2"/>
          <p:cNvSpPr txBox="1"/>
          <p:nvPr/>
        </p:nvSpPr>
        <p:spPr>
          <a:xfrm>
            <a:off x="1043702" y="5956012"/>
            <a:ext cx="3093871" cy="830997"/>
          </a:xfrm>
          <a:prstGeom prst="rect">
            <a:avLst/>
          </a:prstGeom>
          <a:noFill/>
        </p:spPr>
        <p:txBody>
          <a:bodyPr wrap="square" rtlCol="0">
            <a:spAutoFit/>
          </a:bodyPr>
          <a:lstStyle/>
          <a:p>
            <a:r>
              <a:rPr lang="en-US" sz="1600" dirty="0"/>
              <a:t>http://gizmodo.com/5632237/the-man-who-lied-to-his-laptop</a:t>
            </a:r>
          </a:p>
        </p:txBody>
      </p:sp>
    </p:spTree>
    <p:extLst>
      <p:ext uri="{BB962C8B-B14F-4D97-AF65-F5344CB8AC3E}">
        <p14:creationId xmlns:p14="http://schemas.microsoft.com/office/powerpoint/2010/main" val="134041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80">
                                          <p:stCondLst>
                                            <p:cond delay="0"/>
                                          </p:stCondLst>
                                        </p:cTn>
                                        <p:tgtEl>
                                          <p:spTgt spid="7"/>
                                        </p:tgtEl>
                                      </p:cBhvr>
                                    </p:animEffect>
                                    <p:anim calcmode="lin" valueType="num">
                                      <p:cBhvr>
                                        <p:cTn id="2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5" dur="26">
                                          <p:stCondLst>
                                            <p:cond delay="650"/>
                                          </p:stCondLst>
                                        </p:cTn>
                                        <p:tgtEl>
                                          <p:spTgt spid="7"/>
                                        </p:tgtEl>
                                      </p:cBhvr>
                                      <p:to x="100000" y="60000"/>
                                    </p:animScale>
                                    <p:animScale>
                                      <p:cBhvr>
                                        <p:cTn id="26" dur="166" decel="50000">
                                          <p:stCondLst>
                                            <p:cond delay="676"/>
                                          </p:stCondLst>
                                        </p:cTn>
                                        <p:tgtEl>
                                          <p:spTgt spid="7"/>
                                        </p:tgtEl>
                                      </p:cBhvr>
                                      <p:to x="100000" y="100000"/>
                                    </p:animScale>
                                    <p:animScale>
                                      <p:cBhvr>
                                        <p:cTn id="27" dur="26">
                                          <p:stCondLst>
                                            <p:cond delay="1312"/>
                                          </p:stCondLst>
                                        </p:cTn>
                                        <p:tgtEl>
                                          <p:spTgt spid="7"/>
                                        </p:tgtEl>
                                      </p:cBhvr>
                                      <p:to x="100000" y="80000"/>
                                    </p:animScale>
                                    <p:animScale>
                                      <p:cBhvr>
                                        <p:cTn id="28" dur="166" decel="50000">
                                          <p:stCondLst>
                                            <p:cond delay="1338"/>
                                          </p:stCondLst>
                                        </p:cTn>
                                        <p:tgtEl>
                                          <p:spTgt spid="7"/>
                                        </p:tgtEl>
                                      </p:cBhvr>
                                      <p:to x="100000" y="100000"/>
                                    </p:animScale>
                                    <p:animScale>
                                      <p:cBhvr>
                                        <p:cTn id="29" dur="26">
                                          <p:stCondLst>
                                            <p:cond delay="1642"/>
                                          </p:stCondLst>
                                        </p:cTn>
                                        <p:tgtEl>
                                          <p:spTgt spid="7"/>
                                        </p:tgtEl>
                                      </p:cBhvr>
                                      <p:to x="100000" y="90000"/>
                                    </p:animScale>
                                    <p:animScale>
                                      <p:cBhvr>
                                        <p:cTn id="30" dur="166" decel="50000">
                                          <p:stCondLst>
                                            <p:cond delay="1668"/>
                                          </p:stCondLst>
                                        </p:cTn>
                                        <p:tgtEl>
                                          <p:spTgt spid="7"/>
                                        </p:tgtEl>
                                      </p:cBhvr>
                                      <p:to x="100000" y="100000"/>
                                    </p:animScale>
                                    <p:animScale>
                                      <p:cBhvr>
                                        <p:cTn id="31" dur="26">
                                          <p:stCondLst>
                                            <p:cond delay="1808"/>
                                          </p:stCondLst>
                                        </p:cTn>
                                        <p:tgtEl>
                                          <p:spTgt spid="7"/>
                                        </p:tgtEl>
                                      </p:cBhvr>
                                      <p:to x="100000" y="95000"/>
                                    </p:animScale>
                                    <p:animScale>
                                      <p:cBhvr>
                                        <p:cTn id="32" dur="166" decel="50000">
                                          <p:stCondLst>
                                            <p:cond delay="1834"/>
                                          </p:stCondLst>
                                        </p:cTn>
                                        <p:tgtEl>
                                          <p:spTgt spid="7"/>
                                        </p:tgtEl>
                                      </p:cBhvr>
                                      <p:to x="100000" y="100000"/>
                                    </p:animScale>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Voice UI</a:t>
            </a:r>
            <a:endParaRPr lang="en-US"/>
          </a:p>
        </p:txBody>
      </p:sp>
      <p:sp>
        <p:nvSpPr>
          <p:cNvPr id="3" name="Content Placeholder 2"/>
          <p:cNvSpPr>
            <a:spLocks noGrp="1"/>
          </p:cNvSpPr>
          <p:nvPr>
            <p:ph idx="1"/>
          </p:nvPr>
        </p:nvSpPr>
        <p:spPr/>
        <p:txBody>
          <a:bodyPr>
            <a:normAutofit/>
          </a:bodyPr>
          <a:lstStyle/>
          <a:p>
            <a:r>
              <a:rPr lang="en-US" dirty="0">
                <a:latin typeface="Century Gothic"/>
              </a:rPr>
              <a:t>Fast input</a:t>
            </a:r>
          </a:p>
          <a:p>
            <a:pPr lvl="1"/>
            <a:r>
              <a:rPr lang="en-US" dirty="0"/>
              <a:t>Humans speak on average 150 vs. type 40 words per minute</a:t>
            </a:r>
            <a:endParaRPr lang="en-US" dirty="0">
              <a:latin typeface="Century Gothic"/>
            </a:endParaRPr>
          </a:p>
          <a:p>
            <a:r>
              <a:rPr lang="en-US" dirty="0">
                <a:latin typeface="Century Gothic"/>
              </a:rPr>
              <a:t>Hands-free</a:t>
            </a:r>
          </a:p>
          <a:p>
            <a:r>
              <a:rPr lang="en-US" dirty="0">
                <a:latin typeface="Century Gothic"/>
              </a:rPr>
              <a:t>Clean and simple interface</a:t>
            </a:r>
          </a:p>
          <a:p>
            <a:r>
              <a:rPr lang="en-US" dirty="0">
                <a:latin typeface="Century Gothic"/>
              </a:rPr>
              <a:t>Easy to implement (microphone + speaker)</a:t>
            </a:r>
          </a:p>
          <a:p>
            <a:pPr lvl="1"/>
            <a:r>
              <a:rPr lang="en-US" dirty="0">
                <a:latin typeface="Century Gothic"/>
              </a:rPr>
              <a:t>$50 package Raspberry Pi 3 running AVS</a:t>
            </a:r>
          </a:p>
          <a:p>
            <a:r>
              <a:rPr lang="en-US" dirty="0">
                <a:latin typeface="Century Gothic"/>
              </a:rPr>
              <a:t>Utilizes NLP</a:t>
            </a:r>
          </a:p>
          <a:p>
            <a:endParaRPr lang="en-US" dirty="0"/>
          </a:p>
        </p:txBody>
      </p:sp>
    </p:spTree>
    <p:extLst>
      <p:ext uri="{BB962C8B-B14F-4D97-AF65-F5344CB8AC3E}">
        <p14:creationId xmlns:p14="http://schemas.microsoft.com/office/powerpoint/2010/main" val="48598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Voice UI</a:t>
            </a:r>
            <a:endParaRPr lang="en-US"/>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0591" y="1853248"/>
            <a:ext cx="4195762" cy="4195762"/>
          </a:xfrm>
        </p:spPr>
      </p:pic>
    </p:spTree>
    <p:extLst>
      <p:ext uri="{BB962C8B-B14F-4D97-AF65-F5344CB8AC3E}">
        <p14:creationId xmlns:p14="http://schemas.microsoft.com/office/powerpoint/2010/main" val="211077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Voice User Interfaces Now?</a:t>
            </a:r>
          </a:p>
        </p:txBody>
      </p:sp>
      <p:sp>
        <p:nvSpPr>
          <p:cNvPr id="3" name="Content Placeholder 2"/>
          <p:cNvSpPr>
            <a:spLocks noGrp="1"/>
          </p:cNvSpPr>
          <p:nvPr>
            <p:ph idx="1"/>
          </p:nvPr>
        </p:nvSpPr>
        <p:spPr/>
        <p:txBody>
          <a:bodyPr/>
          <a:lstStyle/>
          <a:p>
            <a:r>
              <a:rPr lang="en-US" dirty="0"/>
              <a:t>Server farms w/ lots of computing power</a:t>
            </a:r>
          </a:p>
          <a:p>
            <a:r>
              <a:rPr lang="en-US" dirty="0"/>
              <a:t>Enormous knowledge graphs w/ lots of facts</a:t>
            </a:r>
          </a:p>
          <a:p>
            <a:r>
              <a:rPr lang="en-US" dirty="0"/>
              <a:t>Image recognition improvements assist machine learning</a:t>
            </a:r>
          </a:p>
          <a:p>
            <a:r>
              <a:rPr lang="en-US" dirty="0"/>
              <a:t>Affordable hardware can accomplish complex tasks</a:t>
            </a:r>
          </a:p>
          <a:p>
            <a:r>
              <a:rPr lang="en-US" dirty="0"/>
              <a:t>Broadband affordable and available at home</a:t>
            </a:r>
          </a:p>
          <a:p>
            <a:pPr lvl="1"/>
            <a:r>
              <a:rPr lang="en-US" dirty="0"/>
              <a:t>USA households: 80% internet at  house (although 13% only have smartphones)</a:t>
            </a:r>
          </a:p>
          <a:p>
            <a:r>
              <a:rPr lang="en-US" dirty="0">
                <a:latin typeface="Century Gothic"/>
              </a:rPr>
              <a:t>People are starting to try and trust voice input </a:t>
            </a:r>
            <a:endParaRPr lang="en-US" dirty="0">
              <a:latin typeface="Calibri"/>
            </a:endParaRPr>
          </a:p>
          <a:p>
            <a:pPr lvl="1"/>
            <a:r>
              <a:rPr lang="en-US" dirty="0">
                <a:latin typeface="Century Gothic"/>
              </a:rPr>
              <a:t>Voice assistance on the phone (30% in 2013 - 65% in 2015) </a:t>
            </a:r>
          </a:p>
        </p:txBody>
      </p:sp>
    </p:spTree>
    <p:extLst>
      <p:ext uri="{BB962C8B-B14F-4D97-AF65-F5344CB8AC3E}">
        <p14:creationId xmlns:p14="http://schemas.microsoft.com/office/powerpoint/2010/main" val="28793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Voice Responsiveness</a:t>
            </a:r>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2846690874"/>
              </p:ext>
            </p:extLst>
          </p:nvPr>
        </p:nvGraphicFramePr>
        <p:xfrm>
          <a:off x="1103309" y="1853250"/>
          <a:ext cx="7921421" cy="3806096"/>
        </p:xfrm>
        <a:graphic>
          <a:graphicData uri="http://schemas.openxmlformats.org/drawingml/2006/table">
            <a:tbl>
              <a:tblPr firstRow="1" bandRow="1">
                <a:tableStyleId>{5C22544A-7EE6-4342-B048-85BDC9FD1C3A}</a:tableStyleId>
              </a:tblPr>
              <a:tblGrid>
                <a:gridCol w="2633804">
                  <a:extLst>
                    <a:ext uri="{9D8B030D-6E8A-4147-A177-3AD203B41FA5}">
                      <a16:colId xmlns:a16="http://schemas.microsoft.com/office/drawing/2014/main" xmlns="" val="20000"/>
                    </a:ext>
                  </a:extLst>
                </a:gridCol>
                <a:gridCol w="1321904">
                  <a:extLst>
                    <a:ext uri="{9D8B030D-6E8A-4147-A177-3AD203B41FA5}">
                      <a16:colId xmlns:a16="http://schemas.microsoft.com/office/drawing/2014/main" xmlns="" val="20001"/>
                    </a:ext>
                  </a:extLst>
                </a:gridCol>
                <a:gridCol w="2176670">
                  <a:extLst>
                    <a:ext uri="{9D8B030D-6E8A-4147-A177-3AD203B41FA5}">
                      <a16:colId xmlns:a16="http://schemas.microsoft.com/office/drawing/2014/main" xmlns="" val="20002"/>
                    </a:ext>
                  </a:extLst>
                </a:gridCol>
                <a:gridCol w="1789043">
                  <a:extLst>
                    <a:ext uri="{9D8B030D-6E8A-4147-A177-3AD203B41FA5}">
                      <a16:colId xmlns:a16="http://schemas.microsoft.com/office/drawing/2014/main" xmlns="" val="20003"/>
                    </a:ext>
                  </a:extLst>
                </a:gridCol>
              </a:tblGrid>
              <a:tr h="132636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0"/>
                  </a:ext>
                </a:extLst>
              </a:tr>
              <a:tr h="826576">
                <a:tc>
                  <a:txBody>
                    <a:bodyPr/>
                    <a:lstStyle/>
                    <a:p>
                      <a:r>
                        <a:rPr lang="en-US" sz="1600" b="1" dirty="0"/>
                        <a:t>Movie lookup</a:t>
                      </a:r>
                    </a:p>
                    <a:p>
                      <a:r>
                        <a:rPr lang="en-US" sz="1600" i="1" dirty="0"/>
                        <a:t>“Where</a:t>
                      </a:r>
                      <a:r>
                        <a:rPr lang="en-US" sz="1600" i="1" baseline="0" dirty="0"/>
                        <a:t> is Star Trek Beyond playing?”</a:t>
                      </a:r>
                      <a:endParaRPr lang="en-US" sz="1600" i="1" dirty="0"/>
                    </a:p>
                  </a:txBody>
                  <a:tcPr/>
                </a:tc>
                <a:tc>
                  <a:txBody>
                    <a:bodyPr/>
                    <a:lstStyle/>
                    <a:p>
                      <a:pPr algn="ctr"/>
                      <a:r>
                        <a:rPr lang="en-US" sz="2400" b="0" dirty="0"/>
                        <a:t>3.5</a:t>
                      </a:r>
                    </a:p>
                  </a:txBody>
                  <a:tcPr/>
                </a:tc>
                <a:tc>
                  <a:txBody>
                    <a:bodyPr/>
                    <a:lstStyle/>
                    <a:p>
                      <a:pPr algn="ctr"/>
                      <a:r>
                        <a:rPr lang="en-US" sz="2400" b="0" dirty="0"/>
                        <a:t>6.0</a:t>
                      </a:r>
                    </a:p>
                  </a:txBody>
                  <a:tcPr/>
                </a:tc>
                <a:tc>
                  <a:txBody>
                    <a:bodyPr/>
                    <a:lstStyle/>
                    <a:p>
                      <a:pPr algn="ctr"/>
                      <a:r>
                        <a:rPr lang="en-US" sz="2400" b="0" dirty="0"/>
                        <a:t>5.5</a:t>
                      </a:r>
                    </a:p>
                  </a:txBody>
                  <a:tcPr/>
                </a:tc>
                <a:extLst>
                  <a:ext uri="{0D108BD9-81ED-4DB2-BD59-A6C34878D82A}">
                    <a16:rowId xmlns:a16="http://schemas.microsoft.com/office/drawing/2014/main" xmlns="" val="10001"/>
                  </a:ext>
                </a:extLst>
              </a:tr>
              <a:tr h="826576">
                <a:tc>
                  <a:txBody>
                    <a:bodyPr/>
                    <a:lstStyle/>
                    <a:p>
                      <a:r>
                        <a:rPr lang="en-US" sz="1600" b="1" dirty="0"/>
                        <a:t>Set a reminder</a:t>
                      </a:r>
                      <a:endParaRPr lang="en-US" sz="1600" b="0" dirty="0"/>
                    </a:p>
                    <a:p>
                      <a:r>
                        <a:rPr lang="en-US" sz="1600" i="1" dirty="0"/>
                        <a:t>“Remind</a:t>
                      </a:r>
                      <a:r>
                        <a:rPr lang="en-US" sz="1600" i="1" baseline="0" dirty="0"/>
                        <a:t> me to pick up milk.”</a:t>
                      </a:r>
                      <a:endParaRPr lang="en-US" sz="1600" i="1" dirty="0"/>
                    </a:p>
                  </a:txBody>
                  <a:tcPr/>
                </a:tc>
                <a:tc>
                  <a:txBody>
                    <a:bodyPr/>
                    <a:lstStyle/>
                    <a:p>
                      <a:pPr algn="ctr"/>
                      <a:r>
                        <a:rPr lang="en-US" sz="2400" b="0" dirty="0"/>
                        <a:t>2.7</a:t>
                      </a:r>
                    </a:p>
                  </a:txBody>
                  <a:tcPr/>
                </a:tc>
                <a:tc>
                  <a:txBody>
                    <a:bodyPr/>
                    <a:lstStyle/>
                    <a:p>
                      <a:pPr algn="ctr"/>
                      <a:r>
                        <a:rPr lang="en-US" sz="2400" b="0" dirty="0"/>
                        <a:t>5.0</a:t>
                      </a:r>
                    </a:p>
                  </a:txBody>
                  <a:tcPr/>
                </a:tc>
                <a:tc>
                  <a:txBody>
                    <a:bodyPr/>
                    <a:lstStyle/>
                    <a:p>
                      <a:pPr algn="ctr"/>
                      <a:r>
                        <a:rPr lang="en-US" sz="2400" b="0" dirty="0"/>
                        <a:t>6.0</a:t>
                      </a:r>
                    </a:p>
                  </a:txBody>
                  <a:tcPr/>
                </a:tc>
                <a:extLst>
                  <a:ext uri="{0D108BD9-81ED-4DB2-BD59-A6C34878D82A}">
                    <a16:rowId xmlns:a16="http://schemas.microsoft.com/office/drawing/2014/main" xmlns="" val="10002"/>
                  </a:ext>
                </a:extLst>
              </a:tr>
              <a:tr h="826576">
                <a:tc>
                  <a:txBody>
                    <a:bodyPr/>
                    <a:lstStyle/>
                    <a:p>
                      <a:r>
                        <a:rPr lang="en-US" sz="1600" b="1" dirty="0"/>
                        <a:t>Fact lookup</a:t>
                      </a:r>
                    </a:p>
                    <a:p>
                      <a:r>
                        <a:rPr lang="en-US" sz="1600" i="1" dirty="0"/>
                        <a:t>“How</a:t>
                      </a:r>
                      <a:r>
                        <a:rPr lang="en-US" sz="1600" i="1" baseline="0" dirty="0"/>
                        <a:t> tall is the Eiffel tower?”</a:t>
                      </a:r>
                      <a:endParaRPr lang="en-US" sz="1600" i="1" dirty="0"/>
                    </a:p>
                  </a:txBody>
                  <a:tcPr/>
                </a:tc>
                <a:tc>
                  <a:txBody>
                    <a:bodyPr/>
                    <a:lstStyle/>
                    <a:p>
                      <a:pPr algn="ctr"/>
                      <a:r>
                        <a:rPr lang="en-US" sz="2400" b="0" dirty="0"/>
                        <a:t>2.2</a:t>
                      </a:r>
                    </a:p>
                  </a:txBody>
                  <a:tcPr/>
                </a:tc>
                <a:tc>
                  <a:txBody>
                    <a:bodyPr/>
                    <a:lstStyle/>
                    <a:p>
                      <a:pPr algn="ctr"/>
                      <a:r>
                        <a:rPr lang="en-US" sz="2400" b="0" dirty="0"/>
                        <a:t>5.3</a:t>
                      </a:r>
                    </a:p>
                  </a:txBody>
                  <a:tcPr/>
                </a:tc>
                <a:tc>
                  <a:txBody>
                    <a:bodyPr/>
                    <a:lstStyle/>
                    <a:p>
                      <a:pPr algn="ctr"/>
                      <a:r>
                        <a:rPr lang="en-US" sz="2400" b="0" dirty="0"/>
                        <a:t>5.6</a:t>
                      </a:r>
                    </a:p>
                  </a:txBody>
                  <a:tcPr/>
                </a:tc>
                <a:extLst>
                  <a:ext uri="{0D108BD9-81ED-4DB2-BD59-A6C34878D82A}">
                    <a16:rowId xmlns:a16="http://schemas.microsoft.com/office/drawing/2014/main" xmlns="" val="10003"/>
                  </a:ext>
                </a:extLst>
              </a:tr>
            </a:tbl>
          </a:graphicData>
        </a:graphic>
      </p:graphicFrame>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472" y="2056885"/>
            <a:ext cx="1635294" cy="78475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923" y="2056162"/>
            <a:ext cx="1236969" cy="785476"/>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0109" y="2056162"/>
            <a:ext cx="756988" cy="756988"/>
          </a:xfrm>
          <a:prstGeom prst="rect">
            <a:avLst/>
          </a:prstGeom>
        </p:spPr>
      </p:pic>
      <p:sp>
        <p:nvSpPr>
          <p:cNvPr id="18" name="TextBox 17"/>
          <p:cNvSpPr txBox="1"/>
          <p:nvPr/>
        </p:nvSpPr>
        <p:spPr>
          <a:xfrm>
            <a:off x="3990109" y="5932605"/>
            <a:ext cx="7024255" cy="523220"/>
          </a:xfrm>
          <a:prstGeom prst="rect">
            <a:avLst/>
          </a:prstGeom>
          <a:noFill/>
        </p:spPr>
        <p:txBody>
          <a:bodyPr wrap="square" rtlCol="0">
            <a:spAutoFit/>
          </a:bodyPr>
          <a:lstStyle/>
          <a:p>
            <a:r>
              <a:rPr lang="en-US" sz="1400" dirty="0"/>
              <a:t>Source: http://www.tomsguide.com/us/best-voice-assistant,review-2893.html</a:t>
            </a:r>
          </a:p>
          <a:p>
            <a:r>
              <a:rPr lang="en-US" sz="1400" dirty="0"/>
              <a:t>Dec 5, 2014 (around the timeframe Echo was being designed in secret)</a:t>
            </a:r>
          </a:p>
        </p:txBody>
      </p:sp>
      <p:sp>
        <p:nvSpPr>
          <p:cNvPr id="3" name="TextBox 2"/>
          <p:cNvSpPr txBox="1"/>
          <p:nvPr/>
        </p:nvSpPr>
        <p:spPr>
          <a:xfrm>
            <a:off x="1720620" y="2656972"/>
            <a:ext cx="2005651" cy="369332"/>
          </a:xfrm>
          <a:prstGeom prst="rect">
            <a:avLst/>
          </a:prstGeom>
          <a:noFill/>
        </p:spPr>
        <p:txBody>
          <a:bodyPr wrap="square" rtlCol="0">
            <a:spAutoFit/>
          </a:bodyPr>
          <a:lstStyle/>
          <a:p>
            <a:r>
              <a:rPr lang="en-US" dirty="0">
                <a:solidFill>
                  <a:schemeClr val="tx2"/>
                </a:solidFill>
              </a:rPr>
              <a:t>Time in seconds</a:t>
            </a:r>
          </a:p>
        </p:txBody>
      </p:sp>
    </p:spTree>
    <p:extLst>
      <p:ext uri="{BB962C8B-B14F-4D97-AF65-F5344CB8AC3E}">
        <p14:creationId xmlns:p14="http://schemas.microsoft.com/office/powerpoint/2010/main" val="20478040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Voice Responsiveness</a:t>
            </a:r>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737958423"/>
              </p:ext>
            </p:extLst>
          </p:nvPr>
        </p:nvGraphicFramePr>
        <p:xfrm>
          <a:off x="1103309" y="1853250"/>
          <a:ext cx="9780039" cy="3806096"/>
        </p:xfrm>
        <a:graphic>
          <a:graphicData uri="http://schemas.openxmlformats.org/drawingml/2006/table">
            <a:tbl>
              <a:tblPr firstRow="1" bandRow="1">
                <a:tableStyleId>{5C22544A-7EE6-4342-B048-85BDC9FD1C3A}</a:tableStyleId>
              </a:tblPr>
              <a:tblGrid>
                <a:gridCol w="2633804">
                  <a:extLst>
                    <a:ext uri="{9D8B030D-6E8A-4147-A177-3AD203B41FA5}">
                      <a16:colId xmlns:a16="http://schemas.microsoft.com/office/drawing/2014/main" xmlns="" val="20000"/>
                    </a:ext>
                  </a:extLst>
                </a:gridCol>
                <a:gridCol w="1321904">
                  <a:extLst>
                    <a:ext uri="{9D8B030D-6E8A-4147-A177-3AD203B41FA5}">
                      <a16:colId xmlns:a16="http://schemas.microsoft.com/office/drawing/2014/main" xmlns="" val="20001"/>
                    </a:ext>
                  </a:extLst>
                </a:gridCol>
                <a:gridCol w="2176670">
                  <a:extLst>
                    <a:ext uri="{9D8B030D-6E8A-4147-A177-3AD203B41FA5}">
                      <a16:colId xmlns:a16="http://schemas.microsoft.com/office/drawing/2014/main" xmlns="" val="20002"/>
                    </a:ext>
                  </a:extLst>
                </a:gridCol>
                <a:gridCol w="1789043">
                  <a:extLst>
                    <a:ext uri="{9D8B030D-6E8A-4147-A177-3AD203B41FA5}">
                      <a16:colId xmlns:a16="http://schemas.microsoft.com/office/drawing/2014/main" xmlns="" val="20003"/>
                    </a:ext>
                  </a:extLst>
                </a:gridCol>
                <a:gridCol w="1858618">
                  <a:extLst>
                    <a:ext uri="{9D8B030D-6E8A-4147-A177-3AD203B41FA5}">
                      <a16:colId xmlns:a16="http://schemas.microsoft.com/office/drawing/2014/main" xmlns="" val="2456137308"/>
                    </a:ext>
                  </a:extLst>
                </a:gridCol>
              </a:tblGrid>
              <a:tr h="132636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0"/>
                  </a:ext>
                </a:extLst>
              </a:tr>
              <a:tr h="826576">
                <a:tc>
                  <a:txBody>
                    <a:bodyPr/>
                    <a:lstStyle/>
                    <a:p>
                      <a:r>
                        <a:rPr lang="en-US" sz="1600" b="1" dirty="0"/>
                        <a:t>Movie lookup</a:t>
                      </a:r>
                    </a:p>
                    <a:p>
                      <a:r>
                        <a:rPr lang="en-US" sz="1600" i="1" dirty="0"/>
                        <a:t>“Where</a:t>
                      </a:r>
                      <a:r>
                        <a:rPr lang="en-US" sz="1600" i="1" baseline="0" dirty="0"/>
                        <a:t> is Star Trek Beyond playing?”</a:t>
                      </a:r>
                      <a:endParaRPr lang="en-US" sz="1600" i="1" dirty="0"/>
                    </a:p>
                  </a:txBody>
                  <a:tcPr/>
                </a:tc>
                <a:tc>
                  <a:txBody>
                    <a:bodyPr/>
                    <a:lstStyle/>
                    <a:p>
                      <a:pPr algn="ctr"/>
                      <a:r>
                        <a:rPr lang="en-US" sz="2400" b="0" dirty="0"/>
                        <a:t>3.5</a:t>
                      </a:r>
                    </a:p>
                  </a:txBody>
                  <a:tcPr/>
                </a:tc>
                <a:tc>
                  <a:txBody>
                    <a:bodyPr/>
                    <a:lstStyle/>
                    <a:p>
                      <a:pPr algn="ctr"/>
                      <a:r>
                        <a:rPr lang="en-US" sz="2400" b="0" dirty="0"/>
                        <a:t>6.0</a:t>
                      </a:r>
                    </a:p>
                  </a:txBody>
                  <a:tcPr/>
                </a:tc>
                <a:tc>
                  <a:txBody>
                    <a:bodyPr/>
                    <a:lstStyle/>
                    <a:p>
                      <a:pPr algn="ctr"/>
                      <a:r>
                        <a:rPr lang="en-US" sz="2400" b="0" dirty="0"/>
                        <a:t>5.5</a:t>
                      </a:r>
                    </a:p>
                  </a:txBody>
                  <a:tcPr/>
                </a:tc>
                <a:tc>
                  <a:txBody>
                    <a:bodyPr/>
                    <a:lstStyle/>
                    <a:p>
                      <a:pPr algn="ctr"/>
                      <a:r>
                        <a:rPr lang="en-US" sz="2400" b="1" dirty="0"/>
                        <a:t>0.6</a:t>
                      </a:r>
                    </a:p>
                  </a:txBody>
                  <a:tcPr/>
                </a:tc>
                <a:extLst>
                  <a:ext uri="{0D108BD9-81ED-4DB2-BD59-A6C34878D82A}">
                    <a16:rowId xmlns:a16="http://schemas.microsoft.com/office/drawing/2014/main" xmlns="" val="10001"/>
                  </a:ext>
                </a:extLst>
              </a:tr>
              <a:tr h="826576">
                <a:tc>
                  <a:txBody>
                    <a:bodyPr/>
                    <a:lstStyle/>
                    <a:p>
                      <a:r>
                        <a:rPr lang="en-US" sz="1600" b="1" dirty="0"/>
                        <a:t>Set a reminder</a:t>
                      </a:r>
                      <a:endParaRPr lang="en-US" sz="1600" b="0" dirty="0"/>
                    </a:p>
                    <a:p>
                      <a:r>
                        <a:rPr lang="en-US" sz="1600" i="1" dirty="0"/>
                        <a:t>“Remind</a:t>
                      </a:r>
                      <a:r>
                        <a:rPr lang="en-US" sz="1600" i="1" baseline="0" dirty="0"/>
                        <a:t> me to pick up milk.”</a:t>
                      </a:r>
                      <a:endParaRPr lang="en-US" sz="1600" i="1" dirty="0"/>
                    </a:p>
                  </a:txBody>
                  <a:tcPr/>
                </a:tc>
                <a:tc>
                  <a:txBody>
                    <a:bodyPr/>
                    <a:lstStyle/>
                    <a:p>
                      <a:pPr algn="ctr"/>
                      <a:r>
                        <a:rPr lang="en-US" sz="2400" b="0" dirty="0"/>
                        <a:t>2.7</a:t>
                      </a:r>
                    </a:p>
                  </a:txBody>
                  <a:tcPr/>
                </a:tc>
                <a:tc>
                  <a:txBody>
                    <a:bodyPr/>
                    <a:lstStyle/>
                    <a:p>
                      <a:pPr algn="ctr"/>
                      <a:r>
                        <a:rPr lang="en-US" sz="2400" b="0" dirty="0"/>
                        <a:t>5.0</a:t>
                      </a:r>
                    </a:p>
                  </a:txBody>
                  <a:tcPr/>
                </a:tc>
                <a:tc>
                  <a:txBody>
                    <a:bodyPr/>
                    <a:lstStyle/>
                    <a:p>
                      <a:pPr algn="ctr"/>
                      <a:r>
                        <a:rPr lang="en-US" sz="2400" b="0" dirty="0"/>
                        <a:t>6.0</a:t>
                      </a:r>
                    </a:p>
                  </a:txBody>
                  <a:tcPr/>
                </a:tc>
                <a:tc>
                  <a:txBody>
                    <a:bodyPr/>
                    <a:lstStyle/>
                    <a:p>
                      <a:pPr algn="ctr"/>
                      <a:r>
                        <a:rPr lang="en-US" sz="2400" b="1" dirty="0"/>
                        <a:t>0.5</a:t>
                      </a:r>
                    </a:p>
                  </a:txBody>
                  <a:tcPr/>
                </a:tc>
                <a:extLst>
                  <a:ext uri="{0D108BD9-81ED-4DB2-BD59-A6C34878D82A}">
                    <a16:rowId xmlns:a16="http://schemas.microsoft.com/office/drawing/2014/main" xmlns="" val="10002"/>
                  </a:ext>
                </a:extLst>
              </a:tr>
              <a:tr h="826576">
                <a:tc>
                  <a:txBody>
                    <a:bodyPr/>
                    <a:lstStyle/>
                    <a:p>
                      <a:r>
                        <a:rPr lang="en-US" sz="1600" b="1" dirty="0"/>
                        <a:t>Fact lookup</a:t>
                      </a:r>
                    </a:p>
                    <a:p>
                      <a:r>
                        <a:rPr lang="en-US" sz="1600" i="1" dirty="0"/>
                        <a:t>“How</a:t>
                      </a:r>
                      <a:r>
                        <a:rPr lang="en-US" sz="1600" i="1" baseline="0" dirty="0"/>
                        <a:t> tall is the Eiffel tower?”</a:t>
                      </a:r>
                      <a:endParaRPr lang="en-US" sz="1600" i="1" dirty="0"/>
                    </a:p>
                  </a:txBody>
                  <a:tcPr/>
                </a:tc>
                <a:tc>
                  <a:txBody>
                    <a:bodyPr/>
                    <a:lstStyle/>
                    <a:p>
                      <a:pPr algn="ctr"/>
                      <a:r>
                        <a:rPr lang="en-US" sz="2400" b="0" dirty="0"/>
                        <a:t>2.2</a:t>
                      </a:r>
                    </a:p>
                  </a:txBody>
                  <a:tcPr/>
                </a:tc>
                <a:tc>
                  <a:txBody>
                    <a:bodyPr/>
                    <a:lstStyle/>
                    <a:p>
                      <a:pPr algn="ctr"/>
                      <a:r>
                        <a:rPr lang="en-US" sz="2400" b="0" dirty="0"/>
                        <a:t>5.3</a:t>
                      </a:r>
                    </a:p>
                  </a:txBody>
                  <a:tcPr/>
                </a:tc>
                <a:tc>
                  <a:txBody>
                    <a:bodyPr/>
                    <a:lstStyle/>
                    <a:p>
                      <a:pPr algn="ctr"/>
                      <a:r>
                        <a:rPr lang="en-US" sz="2400" b="0" dirty="0"/>
                        <a:t>5.6</a:t>
                      </a:r>
                    </a:p>
                  </a:txBody>
                  <a:tcPr/>
                </a:tc>
                <a:tc>
                  <a:txBody>
                    <a:bodyPr/>
                    <a:lstStyle/>
                    <a:p>
                      <a:pPr algn="ctr"/>
                      <a:r>
                        <a:rPr lang="en-US" sz="2400" b="1" dirty="0"/>
                        <a:t>0.4</a:t>
                      </a:r>
                    </a:p>
                  </a:txBody>
                  <a:tcPr/>
                </a:tc>
                <a:extLst>
                  <a:ext uri="{0D108BD9-81ED-4DB2-BD59-A6C34878D82A}">
                    <a16:rowId xmlns:a16="http://schemas.microsoft.com/office/drawing/2014/main" xmlns="" val="10003"/>
                  </a:ext>
                </a:extLst>
              </a:tr>
            </a:tbl>
          </a:graphicData>
        </a:graphic>
      </p:graphicFrame>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472" y="2056885"/>
            <a:ext cx="1635294" cy="78475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923" y="2056162"/>
            <a:ext cx="1236969" cy="785476"/>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0109" y="2056162"/>
            <a:ext cx="756988" cy="756988"/>
          </a:xfrm>
          <a:prstGeom prst="rect">
            <a:avLst/>
          </a:prstGeom>
        </p:spPr>
      </p:pic>
      <p:sp>
        <p:nvSpPr>
          <p:cNvPr id="18" name="TextBox 17"/>
          <p:cNvSpPr txBox="1"/>
          <p:nvPr/>
        </p:nvSpPr>
        <p:spPr>
          <a:xfrm>
            <a:off x="3990109" y="5932605"/>
            <a:ext cx="7024255" cy="523220"/>
          </a:xfrm>
          <a:prstGeom prst="rect">
            <a:avLst/>
          </a:prstGeom>
          <a:noFill/>
        </p:spPr>
        <p:txBody>
          <a:bodyPr wrap="square" rtlCol="0">
            <a:spAutoFit/>
          </a:bodyPr>
          <a:lstStyle/>
          <a:p>
            <a:r>
              <a:rPr lang="en-US" sz="1400" dirty="0"/>
              <a:t>Source: http://www.tomsguide.com/us/best-voice-assistant,review-2893.html</a:t>
            </a:r>
          </a:p>
          <a:p>
            <a:r>
              <a:rPr lang="en-US" sz="1400" dirty="0"/>
              <a:t>Dec 5, 2014 (around the timeframe Echo was being designed in secret)</a:t>
            </a:r>
          </a:p>
        </p:txBody>
      </p:sp>
      <p:pic>
        <p:nvPicPr>
          <p:cNvPr id="2" name="Picture 1"/>
          <p:cNvPicPr>
            <a:picLocks noChangeAspect="1"/>
          </p:cNvPicPr>
          <p:nvPr/>
        </p:nvPicPr>
        <p:blipFill>
          <a:blip r:embed="rId6"/>
          <a:stretch>
            <a:fillRect/>
          </a:stretch>
        </p:blipFill>
        <p:spPr>
          <a:xfrm>
            <a:off x="9218090" y="2056162"/>
            <a:ext cx="1547234" cy="750524"/>
          </a:xfrm>
          <a:prstGeom prst="rect">
            <a:avLst/>
          </a:prstGeom>
        </p:spPr>
      </p:pic>
      <p:sp>
        <p:nvSpPr>
          <p:cNvPr id="9" name="TextBox 8"/>
          <p:cNvSpPr txBox="1"/>
          <p:nvPr/>
        </p:nvSpPr>
        <p:spPr>
          <a:xfrm>
            <a:off x="1720620" y="2656972"/>
            <a:ext cx="2005651" cy="369332"/>
          </a:xfrm>
          <a:prstGeom prst="rect">
            <a:avLst/>
          </a:prstGeom>
          <a:noFill/>
        </p:spPr>
        <p:txBody>
          <a:bodyPr wrap="square" rtlCol="0">
            <a:spAutoFit/>
          </a:bodyPr>
          <a:lstStyle/>
          <a:p>
            <a:r>
              <a:rPr lang="en-US" dirty="0">
                <a:solidFill>
                  <a:schemeClr val="tx2"/>
                </a:solidFill>
              </a:rPr>
              <a:t>Time in seconds</a:t>
            </a:r>
          </a:p>
        </p:txBody>
      </p:sp>
    </p:spTree>
    <p:extLst>
      <p:ext uri="{BB962C8B-B14F-4D97-AF65-F5344CB8AC3E}">
        <p14:creationId xmlns:p14="http://schemas.microsoft.com/office/powerpoint/2010/main" val="1649575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23866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Alexa’s Competition!</a:t>
            </a:r>
          </a:p>
        </p:txBody>
      </p:sp>
      <p:sp>
        <p:nvSpPr>
          <p:cNvPr id="3" name="Content Placeholder 2"/>
          <p:cNvSpPr>
            <a:spLocks noGrp="1"/>
          </p:cNvSpPr>
          <p:nvPr>
            <p:ph idx="1"/>
          </p:nvPr>
        </p:nvSpPr>
        <p:spPr/>
        <p:txBody>
          <a:bodyPr/>
          <a:lstStyle/>
          <a:p>
            <a:pPr marL="0" indent="0">
              <a:buNone/>
            </a:pPr>
            <a:r>
              <a:rPr lang="en-US" sz="2000" dirty="0"/>
              <a:t>Google Home</a:t>
            </a:r>
          </a:p>
          <a:p>
            <a:pPr marL="0" indent="0">
              <a:buNone/>
            </a:pPr>
            <a:r>
              <a:rPr lang="en-US" sz="1600" dirty="0"/>
              <a:t>Announced at I/O</a:t>
            </a:r>
          </a:p>
          <a:p>
            <a:pPr marL="0" indent="0">
              <a:buNone/>
            </a:pPr>
            <a:r>
              <a:rPr lang="en-US" sz="1600" dirty="0"/>
              <a:t>Available late 2016?</a:t>
            </a:r>
          </a:p>
          <a:p>
            <a:endParaRPr lang="en-US" sz="1600" dirty="0"/>
          </a:p>
        </p:txBody>
      </p:sp>
      <p:pic>
        <p:nvPicPr>
          <p:cNvPr id="8" name="Picture 7"/>
          <p:cNvPicPr>
            <a:picLocks noChangeAspect="1"/>
          </p:cNvPicPr>
          <p:nvPr/>
        </p:nvPicPr>
        <p:blipFill>
          <a:blip r:embed="rId2"/>
          <a:stretch>
            <a:fillRect/>
          </a:stretch>
        </p:blipFill>
        <p:spPr>
          <a:xfrm>
            <a:off x="3674116" y="2191291"/>
            <a:ext cx="5850028" cy="4256778"/>
          </a:xfrm>
          <a:prstGeom prst="rect">
            <a:avLst/>
          </a:prstGeom>
        </p:spPr>
      </p:pic>
    </p:spTree>
    <p:extLst>
      <p:ext uri="{BB962C8B-B14F-4D97-AF65-F5344CB8AC3E}">
        <p14:creationId xmlns:p14="http://schemas.microsoft.com/office/powerpoint/2010/main" val="31046138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7 Foundational Attributes of VUI Applications</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3829315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a:t>
            </a:r>
          </a:p>
        </p:txBody>
      </p:sp>
      <p:sp>
        <p:nvSpPr>
          <p:cNvPr id="3" name="Content Placeholder 2"/>
          <p:cNvSpPr>
            <a:spLocks noGrp="1"/>
          </p:cNvSpPr>
          <p:nvPr>
            <p:ph idx="1"/>
          </p:nvPr>
        </p:nvSpPr>
        <p:spPr/>
        <p:txBody>
          <a:bodyPr/>
          <a:lstStyle/>
          <a:p>
            <a:pPr marL="457200" indent="-457200">
              <a:buSzPct val="100000"/>
              <a:buFont typeface="+mj-lt"/>
              <a:buAutoNum type="arabicParenR"/>
            </a:pPr>
            <a:r>
              <a:rPr lang="en-US" dirty="0"/>
              <a:t>Useful</a:t>
            </a:r>
          </a:p>
          <a:p>
            <a:pPr lvl="1">
              <a:buFont typeface="Wingdings" panose="05000000000000000000" pitchFamily="2" charset="2"/>
              <a:buChar char="§"/>
            </a:pPr>
            <a:r>
              <a:rPr lang="en-US" dirty="0"/>
              <a:t>Does it do something people need done?</a:t>
            </a:r>
          </a:p>
          <a:p>
            <a:endParaRPr lang="en-US" dirty="0"/>
          </a:p>
        </p:txBody>
      </p:sp>
      <p:pic>
        <p:nvPicPr>
          <p:cNvPr id="2050" name="Picture 2" descr="http://kitchen-electronics.weebly.com/uploads/2/7/1/1/27118291/6608936_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75" y="2873808"/>
            <a:ext cx="3086389" cy="299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505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Useful</a:t>
            </a:r>
          </a:p>
        </p:txBody>
      </p:sp>
      <p:sp>
        <p:nvSpPr>
          <p:cNvPr id="5" name="Text Placeholder 4"/>
          <p:cNvSpPr>
            <a:spLocks noGrp="1"/>
          </p:cNvSpPr>
          <p:nvPr>
            <p:ph type="body" idx="1"/>
          </p:nvPr>
        </p:nvSpPr>
        <p:spPr/>
        <p:txBody>
          <a:bodyPr/>
          <a:lstStyle/>
          <a:p>
            <a:r>
              <a:rPr lang="en-US" dirty="0"/>
              <a:t>Dominos Website</a:t>
            </a:r>
          </a:p>
        </p:txBody>
      </p:sp>
      <p:sp>
        <p:nvSpPr>
          <p:cNvPr id="6" name="Content Placeholder 5"/>
          <p:cNvSpPr>
            <a:spLocks noGrp="1"/>
          </p:cNvSpPr>
          <p:nvPr>
            <p:ph sz="half" idx="2"/>
          </p:nvPr>
        </p:nvSpPr>
        <p:spPr/>
        <p:txBody>
          <a:bodyPr/>
          <a:lstStyle/>
          <a:p>
            <a:r>
              <a:rPr lang="en-US" dirty="0"/>
              <a:t>Place an Easy Order</a:t>
            </a:r>
          </a:p>
          <a:p>
            <a:r>
              <a:rPr lang="en-US" dirty="0"/>
              <a:t>Reorder your most recent order</a:t>
            </a:r>
          </a:p>
          <a:p>
            <a:r>
              <a:rPr lang="en-US" dirty="0"/>
              <a:t>Check status of current order</a:t>
            </a:r>
          </a:p>
          <a:p>
            <a:r>
              <a:rPr lang="en-US" dirty="0"/>
              <a:t>See order history</a:t>
            </a:r>
          </a:p>
          <a:p>
            <a:r>
              <a:rPr lang="en-US" dirty="0"/>
              <a:t>Build a pizza</a:t>
            </a:r>
          </a:p>
          <a:p>
            <a:r>
              <a:rPr lang="en-US" dirty="0"/>
              <a:t>Add any side, sandwich, </a:t>
            </a:r>
            <a:r>
              <a:rPr lang="en-US" dirty="0" err="1"/>
              <a:t>etc</a:t>
            </a:r>
            <a:endParaRPr lang="en-US" dirty="0"/>
          </a:p>
          <a:p>
            <a:r>
              <a:rPr lang="en-US" dirty="0"/>
              <a:t>Find coupons</a:t>
            </a:r>
          </a:p>
        </p:txBody>
      </p:sp>
      <p:sp>
        <p:nvSpPr>
          <p:cNvPr id="7" name="Text Placeholder 6"/>
          <p:cNvSpPr>
            <a:spLocks noGrp="1"/>
          </p:cNvSpPr>
          <p:nvPr>
            <p:ph type="body" sz="quarter" idx="3"/>
          </p:nvPr>
        </p:nvSpPr>
        <p:spPr/>
        <p:txBody>
          <a:bodyPr/>
          <a:lstStyle/>
          <a:p>
            <a:r>
              <a:rPr lang="en-US" dirty="0"/>
              <a:t>Dominos Alexa Skill</a:t>
            </a:r>
          </a:p>
        </p:txBody>
      </p:sp>
      <p:sp>
        <p:nvSpPr>
          <p:cNvPr id="8" name="Content Placeholder 7"/>
          <p:cNvSpPr>
            <a:spLocks noGrp="1"/>
          </p:cNvSpPr>
          <p:nvPr>
            <p:ph sz="quarter" idx="4"/>
          </p:nvPr>
        </p:nvSpPr>
        <p:spPr/>
        <p:txBody>
          <a:bodyPr/>
          <a:lstStyle/>
          <a:p>
            <a:r>
              <a:rPr lang="en-US" dirty="0"/>
              <a:t>Place an Easy Order</a:t>
            </a:r>
          </a:p>
          <a:p>
            <a:r>
              <a:rPr lang="en-US" dirty="0"/>
              <a:t>Reorder your most recent order</a:t>
            </a:r>
          </a:p>
          <a:p>
            <a:r>
              <a:rPr lang="en-US" dirty="0"/>
              <a:t>Check status of current order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213" y="5092849"/>
            <a:ext cx="2362530" cy="1009791"/>
          </a:xfrm>
          <a:prstGeom prst="rect">
            <a:avLst/>
          </a:prstGeom>
        </p:spPr>
      </p:pic>
    </p:spTree>
    <p:extLst>
      <p:ext uri="{BB962C8B-B14F-4D97-AF65-F5344CB8AC3E}">
        <p14:creationId xmlns:p14="http://schemas.microsoft.com/office/powerpoint/2010/main" val="270889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Useful</a:t>
            </a:r>
          </a:p>
        </p:txBody>
      </p:sp>
      <p:sp>
        <p:nvSpPr>
          <p:cNvPr id="5" name="Text Placeholder 4"/>
          <p:cNvSpPr>
            <a:spLocks noGrp="1"/>
          </p:cNvSpPr>
          <p:nvPr>
            <p:ph type="body" idx="1"/>
          </p:nvPr>
        </p:nvSpPr>
        <p:spPr/>
        <p:txBody>
          <a:bodyPr/>
          <a:lstStyle/>
          <a:p>
            <a:r>
              <a:rPr lang="en-US" dirty="0"/>
              <a:t>Uber App</a:t>
            </a:r>
          </a:p>
        </p:txBody>
      </p:sp>
      <p:sp>
        <p:nvSpPr>
          <p:cNvPr id="6" name="Content Placeholder 5"/>
          <p:cNvSpPr>
            <a:spLocks noGrp="1"/>
          </p:cNvSpPr>
          <p:nvPr>
            <p:ph sz="half" idx="2"/>
          </p:nvPr>
        </p:nvSpPr>
        <p:spPr/>
        <p:txBody>
          <a:bodyPr/>
          <a:lstStyle/>
          <a:p>
            <a:r>
              <a:rPr lang="en-US" dirty="0"/>
              <a:t>Order a ride from </a:t>
            </a:r>
            <a:r>
              <a:rPr lang="en-US" dirty="0" err="1"/>
              <a:t>UberX</a:t>
            </a:r>
            <a:r>
              <a:rPr lang="en-US" dirty="0"/>
              <a:t>, </a:t>
            </a:r>
            <a:r>
              <a:rPr lang="en-US" dirty="0" err="1"/>
              <a:t>UberBlack</a:t>
            </a:r>
            <a:r>
              <a:rPr lang="en-US" dirty="0"/>
              <a:t>, </a:t>
            </a:r>
            <a:r>
              <a:rPr lang="en-US" dirty="0" err="1"/>
              <a:t>etc</a:t>
            </a:r>
            <a:endParaRPr lang="en-US" dirty="0"/>
          </a:p>
          <a:p>
            <a:r>
              <a:rPr lang="en-US" dirty="0"/>
              <a:t>Check status of your ride</a:t>
            </a:r>
          </a:p>
        </p:txBody>
      </p:sp>
      <p:sp>
        <p:nvSpPr>
          <p:cNvPr id="7" name="Text Placeholder 6"/>
          <p:cNvSpPr>
            <a:spLocks noGrp="1"/>
          </p:cNvSpPr>
          <p:nvPr>
            <p:ph type="body" sz="quarter" idx="3"/>
          </p:nvPr>
        </p:nvSpPr>
        <p:spPr/>
        <p:txBody>
          <a:bodyPr/>
          <a:lstStyle/>
          <a:p>
            <a:r>
              <a:rPr lang="en-US" dirty="0"/>
              <a:t>Uber Skill</a:t>
            </a:r>
          </a:p>
        </p:txBody>
      </p:sp>
      <p:sp>
        <p:nvSpPr>
          <p:cNvPr id="8" name="Content Placeholder 7"/>
          <p:cNvSpPr>
            <a:spLocks noGrp="1"/>
          </p:cNvSpPr>
          <p:nvPr>
            <p:ph sz="quarter" idx="4"/>
          </p:nvPr>
        </p:nvSpPr>
        <p:spPr/>
        <p:txBody>
          <a:bodyPr/>
          <a:lstStyle/>
          <a:p>
            <a:r>
              <a:rPr lang="en-US" dirty="0"/>
              <a:t>Order a ride from </a:t>
            </a:r>
            <a:r>
              <a:rPr lang="en-US" dirty="0" err="1"/>
              <a:t>UberX</a:t>
            </a:r>
            <a:r>
              <a:rPr lang="en-US" dirty="0"/>
              <a:t>, </a:t>
            </a:r>
            <a:r>
              <a:rPr lang="en-US" dirty="0" err="1"/>
              <a:t>UberBlack</a:t>
            </a:r>
            <a:r>
              <a:rPr lang="en-US" dirty="0"/>
              <a:t>, </a:t>
            </a:r>
            <a:r>
              <a:rPr lang="en-US" dirty="0" err="1"/>
              <a:t>etc</a:t>
            </a:r>
            <a:endParaRPr lang="en-US" dirty="0"/>
          </a:p>
          <a:p>
            <a:r>
              <a:rPr lang="en-US" dirty="0"/>
              <a:t>Check status of your ride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199" y="5051647"/>
            <a:ext cx="2934109" cy="952633"/>
          </a:xfrm>
          <a:prstGeom prst="rect">
            <a:avLst/>
          </a:prstGeom>
        </p:spPr>
      </p:pic>
    </p:spTree>
    <p:extLst>
      <p:ext uri="{BB962C8B-B14F-4D97-AF65-F5344CB8AC3E}">
        <p14:creationId xmlns:p14="http://schemas.microsoft.com/office/powerpoint/2010/main" val="260998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Learnable</a:t>
            </a:r>
          </a:p>
        </p:txBody>
      </p:sp>
      <p:sp>
        <p:nvSpPr>
          <p:cNvPr id="3" name="Content Placeholder 2"/>
          <p:cNvSpPr>
            <a:spLocks noGrp="1"/>
          </p:cNvSpPr>
          <p:nvPr>
            <p:ph idx="1"/>
          </p:nvPr>
        </p:nvSpPr>
        <p:spPr/>
        <p:txBody>
          <a:bodyPr/>
          <a:lstStyle/>
          <a:p>
            <a:pPr marL="457200" indent="-457200">
              <a:buSzPct val="100000"/>
              <a:buFont typeface="+mj-lt"/>
              <a:buAutoNum type="arabicParenR"/>
            </a:pPr>
            <a:r>
              <a:rPr lang="en-US" dirty="0"/>
              <a:t>Useful</a:t>
            </a:r>
          </a:p>
          <a:p>
            <a:pPr marL="457200" indent="-457200">
              <a:buSzPct val="100000"/>
              <a:buFont typeface="+mj-lt"/>
              <a:buAutoNum type="arabicParenR"/>
            </a:pPr>
            <a:r>
              <a:rPr lang="en-US" dirty="0"/>
              <a:t>Learnable</a:t>
            </a:r>
          </a:p>
          <a:p>
            <a:pPr lvl="1">
              <a:buFont typeface="Wingdings" panose="05000000000000000000" pitchFamily="2" charset="2"/>
              <a:buChar char="§"/>
            </a:pPr>
            <a:r>
              <a:rPr lang="en-US" dirty="0"/>
              <a:t>Can people figure out how to use it?</a:t>
            </a:r>
          </a:p>
          <a:p>
            <a:endParaRPr lang="en-US" dirty="0"/>
          </a:p>
        </p:txBody>
      </p:sp>
      <p:pic>
        <p:nvPicPr>
          <p:cNvPr id="3074" name="Picture 2" descr="https://s-media-cache-ak0.pinimg.com/736x/0a/2f/cf/0a2fcf65bcd601a5c96d00202524725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4029" y="3413466"/>
            <a:ext cx="5039880" cy="283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948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Learnable</a:t>
            </a:r>
          </a:p>
        </p:txBody>
      </p:sp>
      <p:sp>
        <p:nvSpPr>
          <p:cNvPr id="3" name="Content Placeholder 2"/>
          <p:cNvSpPr>
            <a:spLocks noGrp="1"/>
          </p:cNvSpPr>
          <p:nvPr>
            <p:ph idx="1"/>
          </p:nvPr>
        </p:nvSpPr>
        <p:spPr>
          <a:xfrm>
            <a:off x="1141413" y="2666999"/>
            <a:ext cx="4507219" cy="3124201"/>
          </a:xfrm>
          <a:noFill/>
        </p:spPr>
        <p:txBody>
          <a:bodyPr/>
          <a:lstStyle/>
          <a:p>
            <a:pPr marL="0" indent="0">
              <a:buNone/>
            </a:pPr>
            <a:r>
              <a:rPr lang="en-US" b="1" dirty="0"/>
              <a:t>Familiar UI missing in VUI</a:t>
            </a:r>
          </a:p>
          <a:p>
            <a:r>
              <a:rPr lang="en-US" dirty="0"/>
              <a:t>No hover-over tool tips</a:t>
            </a:r>
          </a:p>
          <a:p>
            <a:r>
              <a:rPr lang="en-US" dirty="0"/>
              <a:t>No labels to describe choices</a:t>
            </a:r>
          </a:p>
          <a:p>
            <a:r>
              <a:rPr lang="en-US" dirty="0"/>
              <a:t>No drop down lists</a:t>
            </a:r>
          </a:p>
          <a:p>
            <a:endParaRPr lang="en-US" dirty="0"/>
          </a:p>
        </p:txBody>
      </p:sp>
      <p:sp>
        <p:nvSpPr>
          <p:cNvPr id="5" name="Content Placeholder 2"/>
          <p:cNvSpPr txBox="1">
            <a:spLocks/>
          </p:cNvSpPr>
          <p:nvPr/>
        </p:nvSpPr>
        <p:spPr>
          <a:xfrm>
            <a:off x="6337762" y="2624092"/>
            <a:ext cx="4507219" cy="3124201"/>
          </a:xfrm>
          <a:prstGeom prst="rect">
            <a:avLst/>
          </a:prstGeom>
          <a:no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b="1" dirty="0"/>
              <a:t>VUI Suggestions</a:t>
            </a:r>
          </a:p>
          <a:p>
            <a:r>
              <a:rPr lang="en-US" dirty="0"/>
              <a:t>Provide choices in response</a:t>
            </a:r>
          </a:p>
          <a:p>
            <a:r>
              <a:rPr lang="en-US" dirty="0"/>
              <a:t>Offer tutorial</a:t>
            </a:r>
          </a:p>
          <a:p>
            <a:r>
              <a:rPr lang="en-US" dirty="0"/>
              <a:t>Contextual help</a:t>
            </a:r>
          </a:p>
          <a:p>
            <a:r>
              <a:rPr lang="en-US" dirty="0"/>
              <a:t>Keep it simple</a:t>
            </a:r>
          </a:p>
          <a:p>
            <a:endParaRPr lang="en-US" dirty="0"/>
          </a:p>
        </p:txBody>
      </p:sp>
    </p:spTree>
    <p:extLst>
      <p:ext uri="{BB962C8B-B14F-4D97-AF65-F5344CB8AC3E}">
        <p14:creationId xmlns:p14="http://schemas.microsoft.com/office/powerpoint/2010/main" val="258652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Memorable</a:t>
            </a:r>
          </a:p>
        </p:txBody>
      </p:sp>
      <p:sp>
        <p:nvSpPr>
          <p:cNvPr id="3" name="Content Placeholder 2"/>
          <p:cNvSpPr>
            <a:spLocks noGrp="1"/>
          </p:cNvSpPr>
          <p:nvPr>
            <p:ph idx="1"/>
          </p:nvPr>
        </p:nvSpPr>
        <p:spPr/>
        <p:txBody>
          <a:bodyPr/>
          <a:lstStyle/>
          <a:p>
            <a:pPr marL="457200" indent="-457200">
              <a:buSzPct val="100000"/>
              <a:buFont typeface="+mj-lt"/>
              <a:buAutoNum type="arabicParenR"/>
            </a:pPr>
            <a:r>
              <a:rPr lang="en-US" dirty="0"/>
              <a:t>Useful</a:t>
            </a:r>
          </a:p>
          <a:p>
            <a:pPr marL="457200" indent="-457200">
              <a:buSzPct val="100000"/>
              <a:buFont typeface="+mj-lt"/>
              <a:buAutoNum type="arabicParenR"/>
            </a:pPr>
            <a:r>
              <a:rPr lang="en-US" dirty="0"/>
              <a:t>Learnable</a:t>
            </a:r>
          </a:p>
          <a:p>
            <a:pPr marL="457200" indent="-457200">
              <a:buSzPct val="100000"/>
              <a:buFont typeface="+mj-lt"/>
              <a:buAutoNum type="arabicParenR"/>
            </a:pPr>
            <a:r>
              <a:rPr lang="en-US" dirty="0"/>
              <a:t>Memorable</a:t>
            </a:r>
          </a:p>
          <a:p>
            <a:pPr lvl="1">
              <a:buFont typeface="Wingdings" panose="05000000000000000000" pitchFamily="2" charset="2"/>
              <a:buChar char="§"/>
            </a:pPr>
            <a:r>
              <a:rPr lang="en-US" dirty="0"/>
              <a:t>Do they have to relearn it each time they use it?</a:t>
            </a:r>
          </a:p>
          <a:p>
            <a:endParaRPr lang="en-US" dirty="0"/>
          </a:p>
          <a:p>
            <a:pPr lvl="1"/>
            <a:endParaRPr lang="en-US" dirty="0"/>
          </a:p>
          <a:p>
            <a:endParaRPr lang="en-US" dirty="0"/>
          </a:p>
        </p:txBody>
      </p:sp>
      <p:pic>
        <p:nvPicPr>
          <p:cNvPr id="4098" name="Picture 2" descr="https://upload.wikimedia.org/wikipedia/en/c/c7/Memento_pos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1430" y="2495548"/>
            <a:ext cx="2552700"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7354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a:t>
            </a:r>
          </a:p>
        </p:txBody>
      </p:sp>
      <p:sp>
        <p:nvSpPr>
          <p:cNvPr id="3" name="Content Placeholder 2"/>
          <p:cNvSpPr>
            <a:spLocks noGrp="1"/>
          </p:cNvSpPr>
          <p:nvPr>
            <p:ph idx="1"/>
          </p:nvPr>
        </p:nvSpPr>
        <p:spPr/>
        <p:txBody>
          <a:bodyPr/>
          <a:lstStyle/>
          <a:p>
            <a:pPr marL="457200" indent="-457200">
              <a:buSzPct val="100000"/>
              <a:buFont typeface="+mj-lt"/>
              <a:buAutoNum type="arabicParenR"/>
            </a:pPr>
            <a:r>
              <a:rPr lang="en-US" dirty="0"/>
              <a:t>Useful</a:t>
            </a:r>
          </a:p>
          <a:p>
            <a:pPr marL="457200" indent="-457200">
              <a:buSzPct val="100000"/>
              <a:buFont typeface="+mj-lt"/>
              <a:buAutoNum type="arabicParenR"/>
            </a:pPr>
            <a:r>
              <a:rPr lang="en-US" dirty="0"/>
              <a:t>Learnable</a:t>
            </a:r>
          </a:p>
          <a:p>
            <a:pPr marL="457200" indent="-457200">
              <a:buSzPct val="100000"/>
              <a:buFont typeface="+mj-lt"/>
              <a:buAutoNum type="arabicParenR"/>
            </a:pPr>
            <a:r>
              <a:rPr lang="en-US" dirty="0"/>
              <a:t>Memorable</a:t>
            </a:r>
          </a:p>
          <a:p>
            <a:pPr marL="457200" indent="-457200">
              <a:buSzPct val="100000"/>
              <a:buFont typeface="+mj-lt"/>
              <a:buAutoNum type="arabicParenR"/>
            </a:pPr>
            <a:r>
              <a:rPr lang="en-US" dirty="0"/>
              <a:t>Effective</a:t>
            </a:r>
          </a:p>
          <a:p>
            <a:pPr lvl="1">
              <a:buFont typeface="Wingdings" panose="05000000000000000000" pitchFamily="2" charset="2"/>
              <a:buChar char="§"/>
            </a:pPr>
            <a:r>
              <a:rPr lang="en-US" dirty="0"/>
              <a:t>Does it get the job done?</a:t>
            </a:r>
          </a:p>
          <a:p>
            <a:endParaRPr lang="en-US" dirty="0"/>
          </a:p>
          <a:p>
            <a:pPr lvl="1"/>
            <a:endParaRPr lang="en-US" dirty="0"/>
          </a:p>
          <a:p>
            <a:endParaRPr lang="en-US" dirty="0"/>
          </a:p>
        </p:txBody>
      </p:sp>
      <p:pic>
        <p:nvPicPr>
          <p:cNvPr id="5122" name="Picture 2" descr="http://1.bp.blogspot.com/_akLbxNKanGc/ReZ4v-MFc_I/AAAAAAAAAIU/JapeLqwN5Xs/s400/rube_napki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337" y="2865650"/>
            <a:ext cx="5081443" cy="358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2481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Efficient</a:t>
            </a:r>
          </a:p>
        </p:txBody>
      </p:sp>
      <p:sp>
        <p:nvSpPr>
          <p:cNvPr id="3" name="Content Placeholder 2"/>
          <p:cNvSpPr>
            <a:spLocks noGrp="1"/>
          </p:cNvSpPr>
          <p:nvPr>
            <p:ph idx="1"/>
          </p:nvPr>
        </p:nvSpPr>
        <p:spPr>
          <a:xfrm>
            <a:off x="1103313" y="2052918"/>
            <a:ext cx="4196051" cy="4195481"/>
          </a:xfrm>
        </p:spPr>
        <p:txBody>
          <a:bodyPr/>
          <a:lstStyle/>
          <a:p>
            <a:pPr marL="457200" indent="-457200">
              <a:buSzPct val="100000"/>
              <a:buFont typeface="+mj-lt"/>
              <a:buAutoNum type="arabicParenR"/>
            </a:pPr>
            <a:r>
              <a:rPr lang="en-US" dirty="0"/>
              <a:t>Useful</a:t>
            </a:r>
          </a:p>
          <a:p>
            <a:pPr marL="457200" indent="-457200">
              <a:buSzPct val="100000"/>
              <a:buFont typeface="+mj-lt"/>
              <a:buAutoNum type="arabicParenR"/>
            </a:pPr>
            <a:r>
              <a:rPr lang="en-US" dirty="0"/>
              <a:t>Learnable</a:t>
            </a:r>
          </a:p>
          <a:p>
            <a:pPr marL="457200" indent="-457200">
              <a:buSzPct val="100000"/>
              <a:buFont typeface="+mj-lt"/>
              <a:buAutoNum type="arabicParenR"/>
            </a:pPr>
            <a:r>
              <a:rPr lang="en-US" dirty="0"/>
              <a:t>Memorable</a:t>
            </a:r>
          </a:p>
          <a:p>
            <a:pPr marL="457200" indent="-457200">
              <a:buSzPct val="100000"/>
              <a:buFont typeface="+mj-lt"/>
              <a:buAutoNum type="arabicParenR"/>
            </a:pPr>
            <a:r>
              <a:rPr lang="en-US" dirty="0"/>
              <a:t>Effective</a:t>
            </a:r>
          </a:p>
          <a:p>
            <a:pPr marL="457200" indent="-457200">
              <a:buSzPct val="100000"/>
              <a:buFont typeface="+mj-lt"/>
              <a:buAutoNum type="arabicParenR"/>
            </a:pPr>
            <a:r>
              <a:rPr lang="en-US" dirty="0"/>
              <a:t>Efficient</a:t>
            </a:r>
          </a:p>
          <a:p>
            <a:pPr lvl="1">
              <a:buFont typeface="Wingdings" panose="05000000000000000000" pitchFamily="2" charset="2"/>
              <a:buChar char="§"/>
            </a:pPr>
            <a:r>
              <a:rPr lang="en-US" dirty="0"/>
              <a:t>How much time and effort does it take to use the app?</a:t>
            </a:r>
          </a:p>
          <a:p>
            <a:pPr lvl="1"/>
            <a:endParaRPr lang="en-US" dirty="0"/>
          </a:p>
          <a:p>
            <a:endParaRPr lang="en-US" dirty="0"/>
          </a:p>
          <a:p>
            <a:pPr lvl="1"/>
            <a:endParaRPr lang="en-US" dirty="0"/>
          </a:p>
          <a:p>
            <a:endParaRPr lang="en-US" dirty="0"/>
          </a:p>
        </p:txBody>
      </p:sp>
      <p:pic>
        <p:nvPicPr>
          <p:cNvPr id="6146" name="Picture 2" descr="http://edwardtufte.com.s3.amazonaws.com/instructions_IKEA_bill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977" y="2660073"/>
            <a:ext cx="5066716" cy="358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4629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15964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Desirable</a:t>
            </a:r>
          </a:p>
        </p:txBody>
      </p:sp>
      <p:sp>
        <p:nvSpPr>
          <p:cNvPr id="3" name="Content Placeholder 2"/>
          <p:cNvSpPr>
            <a:spLocks noGrp="1"/>
          </p:cNvSpPr>
          <p:nvPr>
            <p:ph idx="1"/>
          </p:nvPr>
        </p:nvSpPr>
        <p:spPr/>
        <p:txBody>
          <a:bodyPr/>
          <a:lstStyle/>
          <a:p>
            <a:pPr marL="457200" indent="-457200">
              <a:buSzPct val="100000"/>
              <a:buFont typeface="+mj-lt"/>
              <a:buAutoNum type="arabicParenR"/>
            </a:pPr>
            <a:r>
              <a:rPr lang="en-US" dirty="0"/>
              <a:t>Useful</a:t>
            </a:r>
          </a:p>
          <a:p>
            <a:pPr marL="457200" indent="-457200">
              <a:buSzPct val="100000"/>
              <a:buFont typeface="+mj-lt"/>
              <a:buAutoNum type="arabicParenR"/>
            </a:pPr>
            <a:r>
              <a:rPr lang="en-US" dirty="0"/>
              <a:t>Learnable</a:t>
            </a:r>
          </a:p>
          <a:p>
            <a:pPr marL="457200" indent="-457200">
              <a:buSzPct val="100000"/>
              <a:buFont typeface="+mj-lt"/>
              <a:buAutoNum type="arabicParenR"/>
            </a:pPr>
            <a:r>
              <a:rPr lang="en-US" dirty="0"/>
              <a:t>Memorable</a:t>
            </a:r>
          </a:p>
          <a:p>
            <a:pPr marL="457200" indent="-457200">
              <a:buSzPct val="100000"/>
              <a:buFont typeface="+mj-lt"/>
              <a:buAutoNum type="arabicParenR"/>
            </a:pPr>
            <a:r>
              <a:rPr lang="en-US" dirty="0"/>
              <a:t>Effective</a:t>
            </a:r>
          </a:p>
          <a:p>
            <a:pPr marL="457200" indent="-457200">
              <a:buSzPct val="100000"/>
              <a:buFont typeface="+mj-lt"/>
              <a:buAutoNum type="arabicParenR"/>
            </a:pPr>
            <a:r>
              <a:rPr lang="en-US" dirty="0"/>
              <a:t>Efficient</a:t>
            </a:r>
          </a:p>
          <a:p>
            <a:pPr marL="457200" indent="-457200">
              <a:buSzPct val="100000"/>
              <a:buFont typeface="+mj-lt"/>
              <a:buAutoNum type="arabicParenR"/>
            </a:pPr>
            <a:r>
              <a:rPr lang="en-US" dirty="0"/>
              <a:t>Desirable</a:t>
            </a:r>
          </a:p>
          <a:p>
            <a:pPr lvl="1">
              <a:buFont typeface="Wingdings" panose="05000000000000000000" pitchFamily="2" charset="2"/>
              <a:buChar char="§"/>
            </a:pPr>
            <a:r>
              <a:rPr lang="en-US" dirty="0"/>
              <a:t>Do people want to use it?</a:t>
            </a:r>
          </a:p>
          <a:p>
            <a:pPr lvl="1"/>
            <a:endParaRPr lang="en-US" dirty="0"/>
          </a:p>
          <a:p>
            <a:endParaRPr lang="en-US" dirty="0"/>
          </a:p>
          <a:p>
            <a:pPr lvl="1"/>
            <a:endParaRPr lang="en-US" dirty="0"/>
          </a:p>
          <a:p>
            <a:endParaRPr lang="en-US" dirty="0"/>
          </a:p>
        </p:txBody>
      </p:sp>
      <p:pic>
        <p:nvPicPr>
          <p:cNvPr id="8194" name="Picture 2" descr="http://cdn.macrumors.com/article-new/2015/09/iPhone-6-Eaton-Cent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931" y="2826327"/>
            <a:ext cx="6083682" cy="3422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4634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Delightful</a:t>
            </a:r>
          </a:p>
        </p:txBody>
      </p:sp>
      <p:sp>
        <p:nvSpPr>
          <p:cNvPr id="3" name="Content Placeholder 2"/>
          <p:cNvSpPr>
            <a:spLocks noGrp="1"/>
          </p:cNvSpPr>
          <p:nvPr>
            <p:ph idx="1"/>
          </p:nvPr>
        </p:nvSpPr>
        <p:spPr/>
        <p:txBody>
          <a:bodyPr/>
          <a:lstStyle/>
          <a:p>
            <a:pPr marL="457200" indent="-457200">
              <a:buSzPct val="100000"/>
              <a:buFont typeface="+mj-lt"/>
              <a:buAutoNum type="arabicParenR"/>
            </a:pPr>
            <a:r>
              <a:rPr lang="en-US" dirty="0"/>
              <a:t>Useful</a:t>
            </a:r>
          </a:p>
          <a:p>
            <a:pPr marL="457200" indent="-457200">
              <a:buSzPct val="100000"/>
              <a:buFont typeface="+mj-lt"/>
              <a:buAutoNum type="arabicParenR"/>
            </a:pPr>
            <a:r>
              <a:rPr lang="en-US" dirty="0"/>
              <a:t>Learnable</a:t>
            </a:r>
          </a:p>
          <a:p>
            <a:pPr marL="457200" indent="-457200">
              <a:buSzPct val="100000"/>
              <a:buFont typeface="+mj-lt"/>
              <a:buAutoNum type="arabicParenR"/>
            </a:pPr>
            <a:r>
              <a:rPr lang="en-US" dirty="0"/>
              <a:t>Memorable</a:t>
            </a:r>
          </a:p>
          <a:p>
            <a:pPr marL="457200" indent="-457200">
              <a:buSzPct val="100000"/>
              <a:buFont typeface="+mj-lt"/>
              <a:buAutoNum type="arabicParenR"/>
            </a:pPr>
            <a:r>
              <a:rPr lang="en-US" dirty="0"/>
              <a:t>Effective</a:t>
            </a:r>
          </a:p>
          <a:p>
            <a:pPr marL="457200" indent="-457200">
              <a:buSzPct val="100000"/>
              <a:buFont typeface="+mj-lt"/>
              <a:buAutoNum type="arabicParenR"/>
            </a:pPr>
            <a:r>
              <a:rPr lang="en-US" dirty="0"/>
              <a:t>Efficient</a:t>
            </a:r>
          </a:p>
          <a:p>
            <a:pPr marL="457200" indent="-457200">
              <a:buSzPct val="100000"/>
              <a:buFont typeface="+mj-lt"/>
              <a:buAutoNum type="arabicParenR"/>
            </a:pPr>
            <a:r>
              <a:rPr lang="en-US" dirty="0"/>
              <a:t>Desirable</a:t>
            </a:r>
          </a:p>
          <a:p>
            <a:pPr marL="457200" indent="-457200">
              <a:buSzPct val="100000"/>
              <a:buFont typeface="+mj-lt"/>
              <a:buAutoNum type="arabicParenR"/>
            </a:pPr>
            <a:r>
              <a:rPr lang="en-US" dirty="0"/>
              <a:t>Delightful</a:t>
            </a:r>
          </a:p>
          <a:p>
            <a:pPr lvl="1">
              <a:buFont typeface="Wingdings" panose="05000000000000000000" pitchFamily="2" charset="2"/>
              <a:buChar char="§"/>
            </a:pPr>
            <a:r>
              <a:rPr lang="en-US" dirty="0"/>
              <a:t>Is using it enjoyable, or even fun?</a:t>
            </a:r>
          </a:p>
          <a:p>
            <a:pPr lvl="1"/>
            <a:endParaRPr lang="en-US" dirty="0"/>
          </a:p>
          <a:p>
            <a:endParaRPr lang="en-US" dirty="0"/>
          </a:p>
          <a:p>
            <a:pPr lvl="1"/>
            <a:endParaRPr lang="en-US" dirty="0"/>
          </a:p>
          <a:p>
            <a:endParaRPr lang="en-US" dirty="0"/>
          </a:p>
        </p:txBody>
      </p:sp>
      <p:pic>
        <p:nvPicPr>
          <p:cNvPr id="7170" name="Picture 2" descr="http://2.bp.blogspot.com/-WXDiSmOiFhE/UTKdYlo1EsI/AAAAAAAAItc/cNLMQOfcLMQ/s1600/aww-pics-2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502" y="2900642"/>
            <a:ext cx="47625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4627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7 Attributes of VUI Applications</a:t>
            </a:r>
          </a:p>
        </p:txBody>
      </p:sp>
      <p:sp>
        <p:nvSpPr>
          <p:cNvPr id="3" name="Content Placeholder 2"/>
          <p:cNvSpPr>
            <a:spLocks noGrp="1"/>
          </p:cNvSpPr>
          <p:nvPr>
            <p:ph sz="half" idx="2"/>
          </p:nvPr>
        </p:nvSpPr>
        <p:spPr>
          <a:xfrm>
            <a:off x="1103312" y="1853248"/>
            <a:ext cx="4396339" cy="4403090"/>
          </a:xfrm>
        </p:spPr>
        <p:txBody>
          <a:bodyPr>
            <a:normAutofit/>
          </a:bodyPr>
          <a:lstStyle/>
          <a:p>
            <a:pPr marL="457200" indent="-457200">
              <a:buSzPct val="100000"/>
              <a:buFont typeface="+mj-lt"/>
              <a:buAutoNum type="arabicParenR"/>
            </a:pPr>
            <a:r>
              <a:rPr lang="en-US" sz="2400" dirty="0"/>
              <a:t>1</a:t>
            </a:r>
          </a:p>
          <a:p>
            <a:pPr marL="457200" indent="-457200">
              <a:buSzPct val="100000"/>
              <a:buFont typeface="+mj-lt"/>
              <a:buAutoNum type="arabicParenR"/>
            </a:pPr>
            <a:r>
              <a:rPr lang="en-US" sz="2400" dirty="0"/>
              <a:t>2</a:t>
            </a:r>
          </a:p>
          <a:p>
            <a:pPr marL="457200" indent="-457200">
              <a:buSzPct val="100000"/>
              <a:buFont typeface="+mj-lt"/>
              <a:buAutoNum type="arabicParenR"/>
            </a:pPr>
            <a:r>
              <a:rPr lang="en-US" sz="2400" dirty="0"/>
              <a:t>3</a:t>
            </a:r>
          </a:p>
          <a:p>
            <a:pPr marL="457200" indent="-457200">
              <a:buSzPct val="100000"/>
              <a:buFont typeface="+mj-lt"/>
              <a:buAutoNum type="arabicParenR"/>
            </a:pPr>
            <a:r>
              <a:rPr lang="en-US" sz="2400" dirty="0"/>
              <a:t>4</a:t>
            </a:r>
          </a:p>
          <a:p>
            <a:pPr marL="457200" indent="-457200">
              <a:buSzPct val="100000"/>
              <a:buFont typeface="+mj-lt"/>
              <a:buAutoNum type="arabicParenR"/>
            </a:pPr>
            <a:r>
              <a:rPr lang="en-US" sz="2400" dirty="0"/>
              <a:t>5</a:t>
            </a:r>
          </a:p>
          <a:p>
            <a:pPr marL="457200" indent="-457200">
              <a:buSzPct val="100000"/>
              <a:buFont typeface="+mj-lt"/>
              <a:buAutoNum type="arabicParenR"/>
            </a:pPr>
            <a:r>
              <a:rPr lang="en-US" sz="2400" dirty="0"/>
              <a:t>6</a:t>
            </a:r>
          </a:p>
          <a:p>
            <a:pPr marL="457200" indent="-457200">
              <a:buSzPct val="100000"/>
              <a:buFont typeface="+mj-lt"/>
              <a:buAutoNum type="arabicParenR"/>
            </a:pPr>
            <a:r>
              <a:rPr lang="en-US" sz="2400" dirty="0"/>
              <a:t>7</a:t>
            </a:r>
          </a:p>
        </p:txBody>
      </p:sp>
      <p:sp>
        <p:nvSpPr>
          <p:cNvPr id="4" name="Text Placeholder 3"/>
          <p:cNvSpPr>
            <a:spLocks noGrp="1"/>
          </p:cNvSpPr>
          <p:nvPr>
            <p:ph type="body" sz="quarter" idx="3"/>
          </p:nvPr>
        </p:nvSpPr>
        <p:spPr>
          <a:xfrm>
            <a:off x="6109855" y="5745898"/>
            <a:ext cx="4736414" cy="576262"/>
          </a:xfrm>
        </p:spPr>
        <p:txBody>
          <a:bodyPr/>
          <a:lstStyle/>
          <a:p>
            <a:r>
              <a:rPr lang="en-US" dirty="0"/>
              <a:t>Steve Krug’s Usability Principles</a:t>
            </a:r>
          </a:p>
        </p:txBody>
      </p:sp>
      <p:pic>
        <p:nvPicPr>
          <p:cNvPr id="9" name="Picture 4" descr="https://images-na.ssl-images-amazon.com/images/I/51pnouuPO5L._UY250_.jpg"/>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09855" y="1853248"/>
            <a:ext cx="2992581" cy="38564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p:cNvSpPr/>
          <p:nvPr/>
        </p:nvSpPr>
        <p:spPr>
          <a:xfrm>
            <a:off x="1643873" y="1861590"/>
            <a:ext cx="997529"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Useful</a:t>
            </a:r>
          </a:p>
        </p:txBody>
      </p:sp>
      <p:sp>
        <p:nvSpPr>
          <p:cNvPr id="10" name="Rectangle: Rounded Corners 9"/>
          <p:cNvSpPr/>
          <p:nvPr/>
        </p:nvSpPr>
        <p:spPr>
          <a:xfrm>
            <a:off x="1643873" y="3374442"/>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Effective</a:t>
            </a:r>
          </a:p>
        </p:txBody>
      </p:sp>
      <p:sp>
        <p:nvSpPr>
          <p:cNvPr id="11" name="Rectangle: Rounded Corners 10"/>
          <p:cNvSpPr/>
          <p:nvPr/>
        </p:nvSpPr>
        <p:spPr>
          <a:xfrm>
            <a:off x="1643873" y="3878726"/>
            <a:ext cx="1277388"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a:t>
            </a:r>
          </a:p>
        </p:txBody>
      </p:sp>
      <p:sp>
        <p:nvSpPr>
          <p:cNvPr id="12" name="Rectangle: Rounded Corners 11"/>
          <p:cNvSpPr/>
          <p:nvPr/>
        </p:nvSpPr>
        <p:spPr>
          <a:xfrm>
            <a:off x="1643873" y="2870158"/>
            <a:ext cx="15267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Memorable</a:t>
            </a:r>
          </a:p>
        </p:txBody>
      </p:sp>
      <p:sp>
        <p:nvSpPr>
          <p:cNvPr id="13" name="Rectangle: Rounded Corners 12"/>
          <p:cNvSpPr/>
          <p:nvPr/>
        </p:nvSpPr>
        <p:spPr>
          <a:xfrm>
            <a:off x="1643873" y="4887293"/>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Delightful</a:t>
            </a:r>
          </a:p>
        </p:txBody>
      </p:sp>
      <p:sp>
        <p:nvSpPr>
          <p:cNvPr id="14" name="Rectangle: Rounded Corners 13"/>
          <p:cNvSpPr/>
          <p:nvPr/>
        </p:nvSpPr>
        <p:spPr>
          <a:xfrm>
            <a:off x="1643873" y="4383010"/>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Desirable</a:t>
            </a:r>
          </a:p>
        </p:txBody>
      </p:sp>
      <p:sp>
        <p:nvSpPr>
          <p:cNvPr id="15" name="Rectangle: Rounded Corners 14"/>
          <p:cNvSpPr/>
          <p:nvPr/>
        </p:nvSpPr>
        <p:spPr>
          <a:xfrm>
            <a:off x="1643873" y="2365874"/>
            <a:ext cx="139654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Learnable</a:t>
            </a:r>
          </a:p>
        </p:txBody>
      </p:sp>
    </p:spTree>
    <p:extLst>
      <p:ext uri="{BB962C8B-B14F-4D97-AF65-F5344CB8AC3E}">
        <p14:creationId xmlns:p14="http://schemas.microsoft.com/office/powerpoint/2010/main" val="173358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6"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down)">
                                      <p:cBhvr>
                                        <p:cTn id="11" dur="580">
                                          <p:stCondLst>
                                            <p:cond delay="0"/>
                                          </p:stCondLst>
                                        </p:cTn>
                                        <p:tgtEl>
                                          <p:spTgt spid="4">
                                            <p:txEl>
                                              <p:pRg st="0" end="0"/>
                                            </p:txEl>
                                          </p:spTgt>
                                        </p:tgtEl>
                                      </p:cBhvr>
                                    </p:animEffect>
                                    <p:anim calcmode="lin" valueType="num">
                                      <p:cBhvr>
                                        <p:cTn id="12"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xEl>
                                              <p:pRg st="0" end="0"/>
                                            </p:txEl>
                                          </p:spTgt>
                                        </p:tgtEl>
                                      </p:cBhvr>
                                      <p:to x="100000" y="60000"/>
                                    </p:animScale>
                                    <p:animScale>
                                      <p:cBhvr>
                                        <p:cTn id="18" dur="166" decel="50000">
                                          <p:stCondLst>
                                            <p:cond delay="676"/>
                                          </p:stCondLst>
                                        </p:cTn>
                                        <p:tgtEl>
                                          <p:spTgt spid="4">
                                            <p:txEl>
                                              <p:pRg st="0" end="0"/>
                                            </p:txEl>
                                          </p:spTgt>
                                        </p:tgtEl>
                                      </p:cBhvr>
                                      <p:to x="100000" y="100000"/>
                                    </p:animScale>
                                    <p:animScale>
                                      <p:cBhvr>
                                        <p:cTn id="19" dur="26">
                                          <p:stCondLst>
                                            <p:cond delay="1312"/>
                                          </p:stCondLst>
                                        </p:cTn>
                                        <p:tgtEl>
                                          <p:spTgt spid="4">
                                            <p:txEl>
                                              <p:pRg st="0" end="0"/>
                                            </p:txEl>
                                          </p:spTgt>
                                        </p:tgtEl>
                                      </p:cBhvr>
                                      <p:to x="100000" y="80000"/>
                                    </p:animScale>
                                    <p:animScale>
                                      <p:cBhvr>
                                        <p:cTn id="20" dur="166" decel="50000">
                                          <p:stCondLst>
                                            <p:cond delay="1338"/>
                                          </p:stCondLst>
                                        </p:cTn>
                                        <p:tgtEl>
                                          <p:spTgt spid="4">
                                            <p:txEl>
                                              <p:pRg st="0" end="0"/>
                                            </p:txEl>
                                          </p:spTgt>
                                        </p:tgtEl>
                                      </p:cBhvr>
                                      <p:to x="100000" y="100000"/>
                                    </p:animScale>
                                    <p:animScale>
                                      <p:cBhvr>
                                        <p:cTn id="21" dur="26">
                                          <p:stCondLst>
                                            <p:cond delay="1642"/>
                                          </p:stCondLst>
                                        </p:cTn>
                                        <p:tgtEl>
                                          <p:spTgt spid="4">
                                            <p:txEl>
                                              <p:pRg st="0" end="0"/>
                                            </p:txEl>
                                          </p:spTgt>
                                        </p:tgtEl>
                                      </p:cBhvr>
                                      <p:to x="100000" y="90000"/>
                                    </p:animScale>
                                    <p:animScale>
                                      <p:cBhvr>
                                        <p:cTn id="22" dur="166" decel="50000">
                                          <p:stCondLst>
                                            <p:cond delay="1668"/>
                                          </p:stCondLst>
                                        </p:cTn>
                                        <p:tgtEl>
                                          <p:spTgt spid="4">
                                            <p:txEl>
                                              <p:pRg st="0" end="0"/>
                                            </p:txEl>
                                          </p:spTgt>
                                        </p:tgtEl>
                                      </p:cBhvr>
                                      <p:to x="100000" y="100000"/>
                                    </p:animScale>
                                    <p:animScale>
                                      <p:cBhvr>
                                        <p:cTn id="23" dur="26">
                                          <p:stCondLst>
                                            <p:cond delay="1808"/>
                                          </p:stCondLst>
                                        </p:cTn>
                                        <p:tgtEl>
                                          <p:spTgt spid="4">
                                            <p:txEl>
                                              <p:pRg st="0" end="0"/>
                                            </p:txEl>
                                          </p:spTgt>
                                        </p:tgtEl>
                                      </p:cBhvr>
                                      <p:to x="100000" y="95000"/>
                                    </p:animScale>
                                    <p:animScale>
                                      <p:cBhvr>
                                        <p:cTn id="24"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Alexa Development</a:t>
            </a:r>
          </a:p>
        </p:txBody>
      </p:sp>
      <p:sp>
        <p:nvSpPr>
          <p:cNvPr id="3" name="Text Placeholder 2"/>
          <p:cNvSpPr>
            <a:spLocks noGrp="1"/>
          </p:cNvSpPr>
          <p:nvPr>
            <p:ph type="body" idx="1"/>
          </p:nvPr>
        </p:nvSpPr>
        <p:spPr/>
        <p:txBody>
          <a:bodyPr/>
          <a:lstStyle/>
          <a:p>
            <a:r>
              <a:rPr lang="en-US" dirty="0"/>
              <a:t>Quick Intro</a:t>
            </a:r>
          </a:p>
        </p:txBody>
      </p:sp>
    </p:spTree>
    <p:extLst>
      <p:ext uri="{BB962C8B-B14F-4D97-AF65-F5344CB8AC3E}">
        <p14:creationId xmlns:p14="http://schemas.microsoft.com/office/powerpoint/2010/main" val="14552851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Schema</a:t>
            </a:r>
          </a:p>
        </p:txBody>
      </p:sp>
      <p:sp>
        <p:nvSpPr>
          <p:cNvPr id="5" name="Content Placeholder 4"/>
          <p:cNvSpPr>
            <a:spLocks noGrp="1"/>
          </p:cNvSpPr>
          <p:nvPr>
            <p:ph idx="1"/>
          </p:nvPr>
        </p:nvSpPr>
        <p:spPr>
          <a:xfrm>
            <a:off x="1103312" y="2052918"/>
            <a:ext cx="8946541" cy="3315495"/>
          </a:xfrm>
        </p:spPr>
        <p:txBody>
          <a:bodyPr/>
          <a:lstStyle/>
          <a:p>
            <a:r>
              <a:rPr lang="en-US" dirty="0"/>
              <a:t>Slots</a:t>
            </a:r>
          </a:p>
          <a:p>
            <a:r>
              <a:rPr lang="en-US" dirty="0"/>
              <a:t>Intents</a:t>
            </a:r>
          </a:p>
          <a:p>
            <a:r>
              <a:rPr lang="en-US" dirty="0"/>
              <a:t>Utterances</a:t>
            </a:r>
          </a:p>
          <a:p>
            <a:endParaRPr lang="en-US" dirty="0"/>
          </a:p>
        </p:txBody>
      </p:sp>
      <p:pic>
        <p:nvPicPr>
          <p:cNvPr id="3" name="Picture 2"/>
          <p:cNvPicPr>
            <a:picLocks noChangeAspect="1"/>
          </p:cNvPicPr>
          <p:nvPr/>
        </p:nvPicPr>
        <p:blipFill>
          <a:blip r:embed="rId3"/>
          <a:stretch>
            <a:fillRect/>
          </a:stretch>
        </p:blipFill>
        <p:spPr>
          <a:xfrm>
            <a:off x="5001317" y="1419265"/>
            <a:ext cx="6108197" cy="4715528"/>
          </a:xfrm>
          <a:prstGeom prst="rect">
            <a:avLst/>
          </a:prstGeom>
        </p:spPr>
      </p:pic>
    </p:spTree>
    <p:extLst>
      <p:ext uri="{BB962C8B-B14F-4D97-AF65-F5344CB8AC3E}">
        <p14:creationId xmlns:p14="http://schemas.microsoft.com/office/powerpoint/2010/main" val="35005439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Slots</a:t>
            </a:r>
          </a:p>
        </p:txBody>
      </p:sp>
      <p:sp>
        <p:nvSpPr>
          <p:cNvPr id="5" name="Content Placeholder 4"/>
          <p:cNvSpPr>
            <a:spLocks noGrp="1"/>
          </p:cNvSpPr>
          <p:nvPr>
            <p:ph idx="1"/>
          </p:nvPr>
        </p:nvSpPr>
        <p:spPr>
          <a:xfrm>
            <a:off x="1103312" y="2052918"/>
            <a:ext cx="8946541" cy="3315495"/>
          </a:xfrm>
        </p:spPr>
        <p:txBody>
          <a:bodyPr/>
          <a:lstStyle/>
          <a:p>
            <a:r>
              <a:rPr lang="en-US" dirty="0"/>
              <a:t>Built-In</a:t>
            </a:r>
          </a:p>
          <a:p>
            <a:pPr lvl="1"/>
            <a:r>
              <a:rPr lang="en-US" dirty="0"/>
              <a:t>AMAZON.DATE, AMAZON.US_STATE, many more…</a:t>
            </a:r>
          </a:p>
          <a:p>
            <a:r>
              <a:rPr lang="en-US" dirty="0"/>
              <a:t>Custom</a:t>
            </a:r>
          </a:p>
          <a:p>
            <a:pPr lvl="1"/>
            <a:r>
              <a:rPr lang="en-US" dirty="0"/>
              <a:t>Enumeration</a:t>
            </a:r>
          </a:p>
          <a:p>
            <a:pPr lvl="1"/>
            <a:endParaRPr lang="en-US" dirty="0"/>
          </a:p>
          <a:p>
            <a:endParaRPr lang="en-US" dirty="0"/>
          </a:p>
        </p:txBody>
      </p:sp>
      <p:sp>
        <p:nvSpPr>
          <p:cNvPr id="2" name="TextBox 1"/>
          <p:cNvSpPr txBox="1"/>
          <p:nvPr/>
        </p:nvSpPr>
        <p:spPr>
          <a:xfrm>
            <a:off x="1363286" y="5229208"/>
            <a:ext cx="2909455" cy="646331"/>
          </a:xfrm>
          <a:prstGeom prst="rect">
            <a:avLst/>
          </a:prstGeom>
          <a:noFill/>
        </p:spPr>
        <p:txBody>
          <a:bodyPr wrap="square" rtlCol="0">
            <a:spAutoFit/>
          </a:bodyPr>
          <a:lstStyle/>
          <a:p>
            <a:r>
              <a:rPr lang="en-US" dirty="0"/>
              <a:t>Pro-tip: Add slots first when building a skill</a:t>
            </a:r>
          </a:p>
        </p:txBody>
      </p:sp>
      <p:pic>
        <p:nvPicPr>
          <p:cNvPr id="3" name="Picture 2"/>
          <p:cNvPicPr>
            <a:picLocks noChangeAspect="1"/>
          </p:cNvPicPr>
          <p:nvPr/>
        </p:nvPicPr>
        <p:blipFill>
          <a:blip r:embed="rId3"/>
          <a:stretch>
            <a:fillRect/>
          </a:stretch>
        </p:blipFill>
        <p:spPr>
          <a:xfrm>
            <a:off x="5576582" y="3030041"/>
            <a:ext cx="5470225" cy="2845498"/>
          </a:xfrm>
          <a:prstGeom prst="rect">
            <a:avLst/>
          </a:prstGeom>
        </p:spPr>
      </p:pic>
    </p:spTree>
    <p:extLst>
      <p:ext uri="{BB962C8B-B14F-4D97-AF65-F5344CB8AC3E}">
        <p14:creationId xmlns:p14="http://schemas.microsoft.com/office/powerpoint/2010/main" val="398561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Intents</a:t>
            </a:r>
          </a:p>
        </p:txBody>
      </p:sp>
      <p:sp>
        <p:nvSpPr>
          <p:cNvPr id="5" name="Content Placeholder 4"/>
          <p:cNvSpPr>
            <a:spLocks noGrp="1"/>
          </p:cNvSpPr>
          <p:nvPr>
            <p:ph idx="1"/>
          </p:nvPr>
        </p:nvSpPr>
        <p:spPr/>
        <p:txBody>
          <a:bodyPr/>
          <a:lstStyle/>
          <a:p>
            <a:r>
              <a:rPr lang="en-US" dirty="0"/>
              <a:t>Functions / states of application</a:t>
            </a:r>
          </a:p>
          <a:p>
            <a:r>
              <a:rPr lang="en-US" dirty="0"/>
              <a:t>Defines slot options</a:t>
            </a:r>
          </a:p>
          <a:p>
            <a:endParaRPr lang="en-US" dirty="0"/>
          </a:p>
        </p:txBody>
      </p:sp>
      <p:pic>
        <p:nvPicPr>
          <p:cNvPr id="2" name="Picture 1"/>
          <p:cNvPicPr>
            <a:picLocks noChangeAspect="1"/>
          </p:cNvPicPr>
          <p:nvPr/>
        </p:nvPicPr>
        <p:blipFill>
          <a:blip r:embed="rId2"/>
          <a:stretch>
            <a:fillRect/>
          </a:stretch>
        </p:blipFill>
        <p:spPr>
          <a:xfrm>
            <a:off x="6879041" y="1409699"/>
            <a:ext cx="4219575" cy="4838700"/>
          </a:xfrm>
          <a:prstGeom prst="rect">
            <a:avLst/>
          </a:prstGeom>
        </p:spPr>
      </p:pic>
    </p:spTree>
    <p:extLst>
      <p:ext uri="{BB962C8B-B14F-4D97-AF65-F5344CB8AC3E}">
        <p14:creationId xmlns:p14="http://schemas.microsoft.com/office/powerpoint/2010/main" val="32402872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Utterances</a:t>
            </a:r>
          </a:p>
        </p:txBody>
      </p:sp>
      <p:sp>
        <p:nvSpPr>
          <p:cNvPr id="5" name="Content Placeholder 4"/>
          <p:cNvSpPr>
            <a:spLocks noGrp="1"/>
          </p:cNvSpPr>
          <p:nvPr>
            <p:ph idx="1"/>
          </p:nvPr>
        </p:nvSpPr>
        <p:spPr/>
        <p:txBody>
          <a:bodyPr/>
          <a:lstStyle/>
          <a:p>
            <a:r>
              <a:rPr lang="en-US" dirty="0"/>
              <a:t>Example phrases for matching spoken words</a:t>
            </a:r>
          </a:p>
          <a:p>
            <a:r>
              <a:rPr lang="en-US" dirty="0"/>
              <a:t>Utilizes AVS’s NLP to match an intent and populate slots</a:t>
            </a:r>
          </a:p>
          <a:p>
            <a:endParaRPr lang="en-US" dirty="0"/>
          </a:p>
          <a:p>
            <a:endParaRPr lang="en-US" dirty="0"/>
          </a:p>
        </p:txBody>
      </p:sp>
      <p:pic>
        <p:nvPicPr>
          <p:cNvPr id="2" name="Picture 1"/>
          <p:cNvPicPr>
            <a:picLocks noChangeAspect="1"/>
          </p:cNvPicPr>
          <p:nvPr/>
        </p:nvPicPr>
        <p:blipFill>
          <a:blip r:embed="rId3"/>
          <a:stretch>
            <a:fillRect/>
          </a:stretch>
        </p:blipFill>
        <p:spPr>
          <a:xfrm>
            <a:off x="5348472" y="3104889"/>
            <a:ext cx="5791200" cy="3228975"/>
          </a:xfrm>
          <a:prstGeom prst="rect">
            <a:avLst/>
          </a:prstGeom>
        </p:spPr>
      </p:pic>
    </p:spTree>
    <p:extLst>
      <p:ext uri="{BB962C8B-B14F-4D97-AF65-F5344CB8AC3E}">
        <p14:creationId xmlns:p14="http://schemas.microsoft.com/office/powerpoint/2010/main" val="2944671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 Skills </a:t>
            </a:r>
            <a:r>
              <a:rPr lang="en-US" dirty="0"/>
              <a:t>Demo</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06901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Trivia With Friends</a:t>
            </a:r>
          </a:p>
        </p:txBody>
      </p:sp>
      <p:pic>
        <p:nvPicPr>
          <p:cNvPr id="6" name="Content Placeholder 5">
            <a:hlinkClick r:id="rId3"/>
          </p:cNvPr>
          <p:cNvPicPr>
            <a:picLocks noGrp="1" noChangeAspect="1"/>
          </p:cNvPicPr>
          <p:nvPr>
            <p:ph idx="1"/>
          </p:nvPr>
        </p:nvPicPr>
        <p:blipFill>
          <a:blip r:embed="rId4"/>
          <a:stretch>
            <a:fillRect/>
          </a:stretch>
        </p:blipFill>
        <p:spPr>
          <a:xfrm>
            <a:off x="1851136" y="1470747"/>
            <a:ext cx="7750761" cy="4195762"/>
          </a:xfrm>
          <a:prstGeom prst="rect">
            <a:avLst/>
          </a:prstGeom>
        </p:spPr>
      </p:pic>
      <p:sp>
        <p:nvSpPr>
          <p:cNvPr id="7" name="TextBox 6"/>
          <p:cNvSpPr txBox="1"/>
          <p:nvPr/>
        </p:nvSpPr>
        <p:spPr>
          <a:xfrm>
            <a:off x="3192087" y="5854083"/>
            <a:ext cx="5852160" cy="461665"/>
          </a:xfrm>
          <a:prstGeom prst="rect">
            <a:avLst/>
          </a:prstGeom>
          <a:noFill/>
        </p:spPr>
        <p:txBody>
          <a:bodyPr wrap="square" rtlCol="0">
            <a:spAutoFit/>
          </a:bodyPr>
          <a:lstStyle/>
          <a:p>
            <a:r>
              <a:rPr lang="en-US" sz="2400" dirty="0">
                <a:hlinkClick r:id="rId3"/>
              </a:rPr>
              <a:t>http://www.americaspubquiz.com</a:t>
            </a:r>
            <a:endParaRPr lang="en-US" sz="2400" dirty="0"/>
          </a:p>
        </p:txBody>
      </p:sp>
    </p:spTree>
    <p:extLst>
      <p:ext uri="{BB962C8B-B14F-4D97-AF65-F5344CB8AC3E}">
        <p14:creationId xmlns:p14="http://schemas.microsoft.com/office/powerpoint/2010/main" val="9013870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Content Placeholder 2"/>
          <p:cNvSpPr>
            <a:spLocks noGrp="1"/>
          </p:cNvSpPr>
          <p:nvPr>
            <p:ph idx="1"/>
          </p:nvPr>
        </p:nvSpPr>
        <p:spPr/>
        <p:txBody>
          <a:bodyPr/>
          <a:lstStyle/>
          <a:p>
            <a:r>
              <a:rPr lang="en-US" dirty="0"/>
              <a:t>Chris Pauly</a:t>
            </a:r>
          </a:p>
          <a:p>
            <a:r>
              <a:rPr lang="en-US" dirty="0"/>
              <a:t>.NET developer since 2004</a:t>
            </a:r>
          </a:p>
          <a:p>
            <a:r>
              <a:rPr lang="en-US" dirty="0"/>
              <a:t>Alexa owner since Jan. 2015</a:t>
            </a:r>
          </a:p>
          <a:p>
            <a:r>
              <a:rPr lang="en-US" dirty="0"/>
              <a:t>Published skills</a:t>
            </a:r>
          </a:p>
        </p:txBody>
      </p:sp>
      <p:pic>
        <p:nvPicPr>
          <p:cNvPr id="4" name="Picture 3"/>
          <p:cNvPicPr>
            <a:picLocks noChangeAspect="1"/>
          </p:cNvPicPr>
          <p:nvPr/>
        </p:nvPicPr>
        <p:blipFill>
          <a:blip r:embed="rId3"/>
          <a:stretch>
            <a:fillRect/>
          </a:stretch>
        </p:blipFill>
        <p:spPr>
          <a:xfrm>
            <a:off x="6300018" y="3737354"/>
            <a:ext cx="3002540" cy="906859"/>
          </a:xfrm>
          <a:prstGeom prst="rect">
            <a:avLst/>
          </a:prstGeom>
        </p:spPr>
      </p:pic>
      <p:pic>
        <p:nvPicPr>
          <p:cNvPr id="5" name="Picture 4"/>
          <p:cNvPicPr>
            <a:picLocks noChangeAspect="1"/>
          </p:cNvPicPr>
          <p:nvPr/>
        </p:nvPicPr>
        <p:blipFill>
          <a:blip r:embed="rId4"/>
          <a:stretch>
            <a:fillRect/>
          </a:stretch>
        </p:blipFill>
        <p:spPr>
          <a:xfrm>
            <a:off x="6300018" y="4892106"/>
            <a:ext cx="2418969" cy="929140"/>
          </a:xfrm>
          <a:prstGeom prst="rect">
            <a:avLst/>
          </a:prstGeom>
        </p:spPr>
      </p:pic>
    </p:spTree>
    <p:extLst>
      <p:ext uri="{BB962C8B-B14F-4D97-AF65-F5344CB8AC3E}">
        <p14:creationId xmlns:p14="http://schemas.microsoft.com/office/powerpoint/2010/main" val="35141259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VUI Attribute Checklist</a:t>
            </a:r>
          </a:p>
        </p:txBody>
      </p:sp>
      <p:sp>
        <p:nvSpPr>
          <p:cNvPr id="2" name="Content Placeholder 1"/>
          <p:cNvSpPr>
            <a:spLocks noGrp="1"/>
          </p:cNvSpPr>
          <p:nvPr>
            <p:ph idx="1"/>
          </p:nvPr>
        </p:nvSpPr>
        <p:spPr>
          <a:xfrm>
            <a:off x="1103312" y="2052918"/>
            <a:ext cx="8946541" cy="3815867"/>
          </a:xfrm>
        </p:spPr>
        <p:txBody>
          <a:bodyPr>
            <a:normAutofit fontScale="92500" lnSpcReduction="20000"/>
          </a:bodyPr>
          <a:lstStyle/>
          <a:p>
            <a:pPr>
              <a:lnSpc>
                <a:spcPct val="160000"/>
              </a:lnSpc>
            </a:pPr>
            <a:r>
              <a:rPr lang="en-US" b="1" dirty="0"/>
              <a:t>Useful</a:t>
            </a:r>
            <a:r>
              <a:rPr lang="en-US" dirty="0"/>
              <a:t>      - Tells me the free answer</a:t>
            </a:r>
          </a:p>
          <a:p>
            <a:pPr>
              <a:lnSpc>
                <a:spcPct val="160000"/>
              </a:lnSpc>
            </a:pPr>
            <a:r>
              <a:rPr lang="en-US" b="1" dirty="0"/>
              <a:t>Learnable</a:t>
            </a:r>
            <a:r>
              <a:rPr lang="en-US" dirty="0"/>
              <a:t>    - Nothing to learn</a:t>
            </a:r>
          </a:p>
          <a:p>
            <a:pPr>
              <a:lnSpc>
                <a:spcPct val="160000"/>
              </a:lnSpc>
            </a:pPr>
            <a:r>
              <a:rPr lang="en-US" b="1" dirty="0"/>
              <a:t>Memorable  </a:t>
            </a:r>
            <a:r>
              <a:rPr lang="en-US" dirty="0"/>
              <a:t> - Only the skill name</a:t>
            </a:r>
          </a:p>
          <a:p>
            <a:pPr>
              <a:lnSpc>
                <a:spcPct val="160000"/>
              </a:lnSpc>
            </a:pPr>
            <a:r>
              <a:rPr lang="en-US" b="1" dirty="0"/>
              <a:t>Effective</a:t>
            </a:r>
            <a:r>
              <a:rPr lang="en-US" dirty="0"/>
              <a:t>      - Faster than doing it the old way</a:t>
            </a:r>
          </a:p>
          <a:p>
            <a:pPr>
              <a:lnSpc>
                <a:spcPct val="160000"/>
              </a:lnSpc>
            </a:pPr>
            <a:r>
              <a:rPr lang="en-US" b="1" dirty="0"/>
              <a:t>Efficient</a:t>
            </a:r>
            <a:r>
              <a:rPr lang="en-US" dirty="0"/>
              <a:t>       - Finds the answer as fast as my scraper can run</a:t>
            </a:r>
          </a:p>
          <a:p>
            <a:pPr>
              <a:lnSpc>
                <a:spcPct val="160000"/>
              </a:lnSpc>
            </a:pPr>
            <a:r>
              <a:rPr lang="en-US" b="1" dirty="0"/>
              <a:t>Desirable</a:t>
            </a:r>
            <a:r>
              <a:rPr lang="en-US" dirty="0"/>
              <a:t>    - I go to trivia once a week, so I use it weekly</a:t>
            </a:r>
          </a:p>
          <a:p>
            <a:pPr>
              <a:lnSpc>
                <a:spcPct val="160000"/>
              </a:lnSpc>
            </a:pPr>
            <a:r>
              <a:rPr lang="en-US" b="1" dirty="0"/>
              <a:t>Delightful</a:t>
            </a:r>
            <a:r>
              <a:rPr lang="en-US" dirty="0"/>
              <a:t>    - I smile every time Alexa answers me</a:t>
            </a:r>
          </a:p>
        </p:txBody>
      </p:sp>
      <p:sp>
        <p:nvSpPr>
          <p:cNvPr id="5" name="Rectangle: Rounded Corners 4"/>
          <p:cNvSpPr/>
          <p:nvPr/>
        </p:nvSpPr>
        <p:spPr>
          <a:xfrm>
            <a:off x="1501894" y="2069408"/>
            <a:ext cx="997529"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Useful</a:t>
            </a:r>
          </a:p>
        </p:txBody>
      </p:sp>
      <p:sp>
        <p:nvSpPr>
          <p:cNvPr id="6" name="Rectangle: Rounded Corners 5"/>
          <p:cNvSpPr/>
          <p:nvPr/>
        </p:nvSpPr>
        <p:spPr>
          <a:xfrm>
            <a:off x="1488701" y="3686168"/>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Effective</a:t>
            </a:r>
          </a:p>
        </p:txBody>
      </p:sp>
      <p:sp>
        <p:nvSpPr>
          <p:cNvPr id="7" name="Rectangle: Rounded Corners 6"/>
          <p:cNvSpPr/>
          <p:nvPr/>
        </p:nvSpPr>
        <p:spPr>
          <a:xfrm>
            <a:off x="1501894" y="4225088"/>
            <a:ext cx="1277388"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a:t>
            </a:r>
          </a:p>
        </p:txBody>
      </p:sp>
      <p:sp>
        <p:nvSpPr>
          <p:cNvPr id="8" name="Rectangle: Rounded Corners 7"/>
          <p:cNvSpPr/>
          <p:nvPr/>
        </p:nvSpPr>
        <p:spPr>
          <a:xfrm>
            <a:off x="1482557" y="3147248"/>
            <a:ext cx="15267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Memorable</a:t>
            </a:r>
          </a:p>
        </p:txBody>
      </p:sp>
      <p:sp>
        <p:nvSpPr>
          <p:cNvPr id="9" name="Rectangle: Rounded Corners 8"/>
          <p:cNvSpPr/>
          <p:nvPr/>
        </p:nvSpPr>
        <p:spPr>
          <a:xfrm>
            <a:off x="1488701" y="5302929"/>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Delightful</a:t>
            </a:r>
          </a:p>
        </p:txBody>
      </p:sp>
      <p:sp>
        <p:nvSpPr>
          <p:cNvPr id="10" name="Rectangle: Rounded Corners 9"/>
          <p:cNvSpPr/>
          <p:nvPr/>
        </p:nvSpPr>
        <p:spPr>
          <a:xfrm>
            <a:off x="1486653" y="4764008"/>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Desirable</a:t>
            </a:r>
          </a:p>
        </p:txBody>
      </p:sp>
      <p:sp>
        <p:nvSpPr>
          <p:cNvPr id="11" name="Rectangle: Rounded Corners 10"/>
          <p:cNvSpPr/>
          <p:nvPr/>
        </p:nvSpPr>
        <p:spPr>
          <a:xfrm>
            <a:off x="1488701" y="2608328"/>
            <a:ext cx="139654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Learnable</a:t>
            </a:r>
          </a:p>
        </p:txBody>
      </p:sp>
    </p:spTree>
    <p:extLst>
      <p:ext uri="{BB962C8B-B14F-4D97-AF65-F5344CB8AC3E}">
        <p14:creationId xmlns:p14="http://schemas.microsoft.com/office/powerpoint/2010/main" val="202494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animBg="1"/>
      <p:bldP spid="6" grpId="0" animBg="1"/>
      <p:bldP spid="7" grpId="0" animBg="1"/>
      <p:bldP spid="8" grpId="0" animBg="1"/>
      <p:bldP spid="9" grpId="0" animBg="1"/>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Skills or built-in SYSTEM intents?</a:t>
            </a:r>
          </a:p>
        </p:txBody>
      </p:sp>
      <p:sp>
        <p:nvSpPr>
          <p:cNvPr id="4" name="Text Placeholder 3"/>
          <p:cNvSpPr>
            <a:spLocks noGrp="1"/>
          </p:cNvSpPr>
          <p:nvPr>
            <p:ph type="body" sz="half" idx="2"/>
          </p:nvPr>
        </p:nvSpPr>
        <p:spPr>
          <a:xfrm>
            <a:off x="1154954" y="3657599"/>
            <a:ext cx="5084979" cy="2310939"/>
          </a:xfrm>
        </p:spPr>
        <p:txBody>
          <a:bodyPr>
            <a:normAutofit/>
          </a:bodyPr>
          <a:lstStyle/>
          <a:p>
            <a:r>
              <a:rPr lang="en-US" dirty="0"/>
              <a:t>Skills require a launch command</a:t>
            </a:r>
          </a:p>
          <a:p>
            <a:r>
              <a:rPr lang="en-US" dirty="0"/>
              <a:t>“Alexa, </a:t>
            </a:r>
            <a:r>
              <a:rPr lang="en-US" sz="2000" b="1" dirty="0"/>
              <a:t>Launch</a:t>
            </a:r>
            <a:r>
              <a:rPr lang="en-US" dirty="0"/>
              <a:t> [</a:t>
            </a:r>
            <a:r>
              <a:rPr lang="en-US" dirty="0" err="1"/>
              <a:t>SkillName</a:t>
            </a:r>
            <a:r>
              <a:rPr lang="en-US" dirty="0"/>
              <a:t>]”</a:t>
            </a:r>
          </a:p>
          <a:p>
            <a:r>
              <a:rPr lang="en-US" dirty="0"/>
              <a:t>“Alexa, </a:t>
            </a:r>
            <a:r>
              <a:rPr lang="en-US" sz="2000" b="1" dirty="0"/>
              <a:t>Ask</a:t>
            </a:r>
            <a:r>
              <a:rPr lang="en-US" dirty="0"/>
              <a:t> [</a:t>
            </a:r>
            <a:r>
              <a:rPr lang="en-US" dirty="0" err="1"/>
              <a:t>SkillName</a:t>
            </a:r>
            <a:r>
              <a:rPr lang="en-US" dirty="0"/>
              <a:t>]”</a:t>
            </a:r>
          </a:p>
          <a:p>
            <a:r>
              <a:rPr lang="en-US" dirty="0"/>
              <a:t>“Alexa, </a:t>
            </a:r>
            <a:r>
              <a:rPr lang="en-US" sz="2000" b="1" dirty="0"/>
              <a:t>Open</a:t>
            </a:r>
            <a:r>
              <a:rPr lang="en-US" dirty="0"/>
              <a:t> [</a:t>
            </a:r>
            <a:r>
              <a:rPr lang="en-US" dirty="0" err="1"/>
              <a:t>SkillName</a:t>
            </a:r>
            <a:r>
              <a:rPr lang="en-US" dirty="0"/>
              <a:t>]”</a:t>
            </a:r>
          </a:p>
          <a:p>
            <a:r>
              <a:rPr lang="en-US" dirty="0"/>
              <a:t>“Alexa, </a:t>
            </a:r>
            <a:r>
              <a:rPr lang="en-US" sz="2000" b="1" dirty="0">
                <a:effectLst>
                  <a:glow rad="38100">
                    <a:schemeClr val="bg1">
                      <a:lumMod val="50000"/>
                      <a:lumOff val="50000"/>
                      <a:alpha val="20000"/>
                    </a:schemeClr>
                  </a:glow>
                </a:effectLst>
              </a:rPr>
              <a:t>Tell</a:t>
            </a:r>
            <a:r>
              <a:rPr lang="en-US" dirty="0"/>
              <a:t> [</a:t>
            </a:r>
            <a:r>
              <a:rPr lang="en-US" dirty="0" err="1"/>
              <a:t>SkillName</a:t>
            </a:r>
            <a:r>
              <a:rPr lang="en-US" dirty="0"/>
              <a:t>]”</a:t>
            </a:r>
          </a:p>
          <a:p>
            <a:endParaRPr lang="en-US" dirty="0"/>
          </a:p>
        </p:txBody>
      </p:sp>
      <p:pic>
        <p:nvPicPr>
          <p:cNvPr id="1026" name="Picture 2" descr="http://arpa-e.energy.gov/sites/default/files/Transportation_176x176.JPG"/>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15000" r="150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7790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&amp; Tricks for Alexa’s Voice UI</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86436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Allow one-shot phrases</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3432" r="3432"/>
          <a:stretch>
            <a:fillRect/>
          </a:stretch>
        </p:blipFill>
        <p:spPr/>
      </p:pic>
      <p:sp>
        <p:nvSpPr>
          <p:cNvPr id="4" name="Text Placeholder 3"/>
          <p:cNvSpPr>
            <a:spLocks noGrp="1"/>
          </p:cNvSpPr>
          <p:nvPr>
            <p:ph type="body" sz="half" idx="2"/>
          </p:nvPr>
        </p:nvSpPr>
        <p:spPr/>
        <p:txBody>
          <a:bodyPr/>
          <a:lstStyle/>
          <a:p>
            <a:r>
              <a:rPr lang="en-US" dirty="0"/>
              <a:t>Limits the back and forth</a:t>
            </a:r>
          </a:p>
          <a:p>
            <a:r>
              <a:rPr lang="en-US" dirty="0"/>
              <a:t>Provide multiple answers at one time</a:t>
            </a:r>
          </a:p>
        </p:txBody>
      </p:sp>
      <p:sp>
        <p:nvSpPr>
          <p:cNvPr id="6" name="Rectangle: Rounded Corners 5"/>
          <p:cNvSpPr/>
          <p:nvPr/>
        </p:nvSpPr>
        <p:spPr>
          <a:xfrm>
            <a:off x="1153907" y="4649276"/>
            <a:ext cx="997529"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Useful</a:t>
            </a:r>
          </a:p>
        </p:txBody>
      </p:sp>
      <p:sp>
        <p:nvSpPr>
          <p:cNvPr id="7" name="Rectangle: Rounded Corners 6"/>
          <p:cNvSpPr/>
          <p:nvPr/>
        </p:nvSpPr>
        <p:spPr>
          <a:xfrm>
            <a:off x="2260334" y="4649276"/>
            <a:ext cx="15267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Memorable</a:t>
            </a:r>
          </a:p>
        </p:txBody>
      </p:sp>
      <p:sp>
        <p:nvSpPr>
          <p:cNvPr id="8" name="Rectangle: Rounded Corners 7"/>
          <p:cNvSpPr/>
          <p:nvPr/>
        </p:nvSpPr>
        <p:spPr>
          <a:xfrm>
            <a:off x="3896003" y="4646812"/>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Effective</a:t>
            </a:r>
          </a:p>
        </p:txBody>
      </p:sp>
      <p:sp>
        <p:nvSpPr>
          <p:cNvPr id="9" name="Rectangle: Rounded Corners 8"/>
          <p:cNvSpPr/>
          <p:nvPr/>
        </p:nvSpPr>
        <p:spPr>
          <a:xfrm>
            <a:off x="1153907" y="5214541"/>
            <a:ext cx="1277388"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a:t>
            </a:r>
          </a:p>
        </p:txBody>
      </p:sp>
    </p:spTree>
    <p:extLst>
      <p:ext uri="{BB962C8B-B14F-4D97-AF65-F5344CB8AC3E}">
        <p14:creationId xmlns:p14="http://schemas.microsoft.com/office/powerpoint/2010/main" val="3442633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Leverage learning</a:t>
            </a:r>
          </a:p>
        </p:txBody>
      </p:sp>
      <p:sp>
        <p:nvSpPr>
          <p:cNvPr id="5" name="Text Placeholder 4"/>
          <p:cNvSpPr>
            <a:spLocks noGrp="1"/>
          </p:cNvSpPr>
          <p:nvPr>
            <p:ph type="body" sz="half" idx="2"/>
          </p:nvPr>
        </p:nvSpPr>
        <p:spPr/>
        <p:txBody>
          <a:bodyPr/>
          <a:lstStyle/>
          <a:p>
            <a:r>
              <a:rPr lang="en-US" dirty="0"/>
              <a:t>Use </a:t>
            </a:r>
            <a:r>
              <a:rPr lang="en-US" dirty="0" err="1"/>
              <a:t>DynamoDB</a:t>
            </a:r>
            <a:r>
              <a:rPr lang="en-US" dirty="0"/>
              <a:t> to store answers</a:t>
            </a:r>
          </a:p>
          <a:p>
            <a:endParaRPr lang="en-US" dirty="0"/>
          </a:p>
        </p:txBody>
      </p:sp>
      <p:sp>
        <p:nvSpPr>
          <p:cNvPr id="7" name="Rectangle: Rounded Corners 6"/>
          <p:cNvSpPr/>
          <p:nvPr/>
        </p:nvSpPr>
        <p:spPr>
          <a:xfrm>
            <a:off x="2632491" y="4613560"/>
            <a:ext cx="997529"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Useful</a:t>
            </a:r>
          </a:p>
        </p:txBody>
      </p:sp>
      <p:sp>
        <p:nvSpPr>
          <p:cNvPr id="10" name="Rectangle: Rounded Corners 9"/>
          <p:cNvSpPr/>
          <p:nvPr/>
        </p:nvSpPr>
        <p:spPr>
          <a:xfrm>
            <a:off x="1153907" y="5249487"/>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Desirable</a:t>
            </a:r>
          </a:p>
        </p:txBody>
      </p:sp>
      <p:sp>
        <p:nvSpPr>
          <p:cNvPr id="11" name="Rectangle: Rounded Corners 10"/>
          <p:cNvSpPr/>
          <p:nvPr/>
        </p:nvSpPr>
        <p:spPr>
          <a:xfrm>
            <a:off x="3697443" y="4613559"/>
            <a:ext cx="1277388"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Efficient</a:t>
            </a:r>
          </a:p>
        </p:txBody>
      </p:sp>
      <p:pic>
        <p:nvPicPr>
          <p:cNvPr id="1030" name="Picture 6" descr="https://myelephantmemory.files.wordpress.com/2011/04/elephant1.gif"/>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t="173" b="173"/>
          <a:stretch>
            <a:fillRect/>
          </a:stretch>
        </p:blipFill>
        <p:spPr bwMode="auto">
          <a:xfrm>
            <a:off x="6783821" y="1371600"/>
            <a:ext cx="4587875" cy="4572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p:cNvSpPr/>
          <p:nvPr/>
        </p:nvSpPr>
        <p:spPr>
          <a:xfrm>
            <a:off x="1154954" y="4613561"/>
            <a:ext cx="139654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Learnable</a:t>
            </a:r>
          </a:p>
        </p:txBody>
      </p:sp>
    </p:spTree>
    <p:extLst>
      <p:ext uri="{BB962C8B-B14F-4D97-AF65-F5344CB8AC3E}">
        <p14:creationId xmlns:p14="http://schemas.microsoft.com/office/powerpoint/2010/main" val="241722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Always provide options</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10086" r="10086"/>
          <a:stretch>
            <a:fillRect/>
          </a:stretch>
        </p:blipFill>
        <p:spPr/>
      </p:pic>
      <p:sp>
        <p:nvSpPr>
          <p:cNvPr id="4" name="Text Placeholder 3"/>
          <p:cNvSpPr>
            <a:spLocks noGrp="1"/>
          </p:cNvSpPr>
          <p:nvPr>
            <p:ph type="body" sz="half" idx="2"/>
          </p:nvPr>
        </p:nvSpPr>
        <p:spPr>
          <a:xfrm>
            <a:off x="1154954" y="3657600"/>
            <a:ext cx="5084979" cy="1928553"/>
          </a:xfrm>
        </p:spPr>
        <p:txBody>
          <a:bodyPr>
            <a:normAutofit/>
          </a:bodyPr>
          <a:lstStyle/>
          <a:p>
            <a:r>
              <a:rPr lang="en-US" dirty="0"/>
              <a:t>Let the user know their choices</a:t>
            </a:r>
          </a:p>
          <a:p>
            <a:r>
              <a:rPr lang="en-US" dirty="0"/>
              <a:t>Provide definitive choices</a:t>
            </a:r>
          </a:p>
          <a:p>
            <a:endParaRPr lang="en-US" dirty="0"/>
          </a:p>
          <a:p>
            <a:r>
              <a:rPr lang="en-US" dirty="0"/>
              <a:t>Alexa: </a:t>
            </a:r>
            <a:r>
              <a:rPr lang="en-US" i="1" dirty="0"/>
              <a:t>The red pill or the blue pill?</a:t>
            </a:r>
          </a:p>
          <a:p>
            <a:r>
              <a:rPr lang="en-US" dirty="0"/>
              <a:t>You: </a:t>
            </a:r>
            <a:r>
              <a:rPr lang="en-US" i="1" dirty="0"/>
              <a:t>Yes</a:t>
            </a:r>
          </a:p>
          <a:p>
            <a:endParaRPr lang="en-US" dirty="0"/>
          </a:p>
          <a:p>
            <a:endParaRPr lang="en-US" dirty="0"/>
          </a:p>
          <a:p>
            <a:endParaRPr lang="en-US" dirty="0"/>
          </a:p>
        </p:txBody>
      </p:sp>
      <p:sp>
        <p:nvSpPr>
          <p:cNvPr id="6" name="Rectangle: Rounded Corners 5"/>
          <p:cNvSpPr/>
          <p:nvPr/>
        </p:nvSpPr>
        <p:spPr>
          <a:xfrm>
            <a:off x="1153907" y="5586153"/>
            <a:ext cx="997529"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Useful</a:t>
            </a:r>
          </a:p>
        </p:txBody>
      </p:sp>
      <p:sp>
        <p:nvSpPr>
          <p:cNvPr id="7" name="Rectangle: Rounded Corners 6"/>
          <p:cNvSpPr/>
          <p:nvPr/>
        </p:nvSpPr>
        <p:spPr>
          <a:xfrm>
            <a:off x="2300902" y="5586152"/>
            <a:ext cx="139654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Learnable</a:t>
            </a:r>
          </a:p>
        </p:txBody>
      </p:sp>
      <p:sp>
        <p:nvSpPr>
          <p:cNvPr id="8" name="Rectangle: Rounded Corners 7"/>
          <p:cNvSpPr/>
          <p:nvPr/>
        </p:nvSpPr>
        <p:spPr>
          <a:xfrm>
            <a:off x="3846909" y="5586151"/>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Effective</a:t>
            </a:r>
          </a:p>
        </p:txBody>
      </p:sp>
    </p:spTree>
    <p:extLst>
      <p:ext uri="{BB962C8B-B14F-4D97-AF65-F5344CB8AC3E}">
        <p14:creationId xmlns:p14="http://schemas.microsoft.com/office/powerpoint/2010/main" val="14643209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 errors</a:t>
            </a:r>
          </a:p>
        </p:txBody>
      </p:sp>
      <p:sp>
        <p:nvSpPr>
          <p:cNvPr id="4" name="Text Placeholder 3"/>
          <p:cNvSpPr>
            <a:spLocks noGrp="1"/>
          </p:cNvSpPr>
          <p:nvPr>
            <p:ph type="body" sz="half" idx="2"/>
          </p:nvPr>
        </p:nvSpPr>
        <p:spPr/>
        <p:txBody>
          <a:bodyPr/>
          <a:lstStyle/>
          <a:p>
            <a:r>
              <a:rPr lang="en-US" dirty="0"/>
              <a:t>Alexa: </a:t>
            </a:r>
            <a:r>
              <a:rPr lang="en-US" i="1" dirty="0"/>
              <a:t>The red pill or the blue pill?</a:t>
            </a:r>
          </a:p>
          <a:p>
            <a:r>
              <a:rPr lang="en-US" dirty="0"/>
              <a:t>You: </a:t>
            </a:r>
            <a:r>
              <a:rPr lang="en-US" i="1" dirty="0"/>
              <a:t>Yes</a:t>
            </a:r>
          </a:p>
          <a:p>
            <a:r>
              <a:rPr lang="en-US" dirty="0"/>
              <a:t>Alexa: </a:t>
            </a:r>
            <a:r>
              <a:rPr lang="en-US" i="1" dirty="0"/>
              <a:t>That was not an option, please say red or blue.</a:t>
            </a:r>
          </a:p>
        </p:txBody>
      </p:sp>
      <p:pic>
        <p:nvPicPr>
          <p:cNvPr id="6" name="Picture Placeholder 5"/>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21456" t="-31843" r="19068" b="-17413"/>
          <a:stretch/>
        </p:blipFill>
        <p:spPr/>
      </p:pic>
      <p:sp>
        <p:nvSpPr>
          <p:cNvPr id="5" name="Rectangle: Rounded Corners 4"/>
          <p:cNvSpPr/>
          <p:nvPr/>
        </p:nvSpPr>
        <p:spPr>
          <a:xfrm>
            <a:off x="1153907" y="5029201"/>
            <a:ext cx="997529"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Useful</a:t>
            </a:r>
          </a:p>
        </p:txBody>
      </p:sp>
      <p:sp>
        <p:nvSpPr>
          <p:cNvPr id="7" name="Rectangle: Rounded Corners 6"/>
          <p:cNvSpPr/>
          <p:nvPr/>
        </p:nvSpPr>
        <p:spPr>
          <a:xfrm>
            <a:off x="2300902" y="5029200"/>
            <a:ext cx="139654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Learnable</a:t>
            </a:r>
          </a:p>
        </p:txBody>
      </p:sp>
      <p:sp>
        <p:nvSpPr>
          <p:cNvPr id="8" name="Rectangle: Rounded Corners 7"/>
          <p:cNvSpPr/>
          <p:nvPr/>
        </p:nvSpPr>
        <p:spPr>
          <a:xfrm>
            <a:off x="3846909" y="5029199"/>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Effective</a:t>
            </a:r>
          </a:p>
        </p:txBody>
      </p:sp>
    </p:spTree>
    <p:extLst>
      <p:ext uri="{BB962C8B-B14F-4D97-AF65-F5344CB8AC3E}">
        <p14:creationId xmlns:p14="http://schemas.microsoft.com/office/powerpoint/2010/main" val="36558226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 as you go</a:t>
            </a:r>
          </a:p>
        </p:txBody>
      </p:sp>
      <p:sp>
        <p:nvSpPr>
          <p:cNvPr id="4" name="Text Placeholder 3"/>
          <p:cNvSpPr>
            <a:spLocks noGrp="1"/>
          </p:cNvSpPr>
          <p:nvPr>
            <p:ph type="body" sz="half" idx="2"/>
          </p:nvPr>
        </p:nvSpPr>
        <p:spPr/>
        <p:txBody>
          <a:bodyPr/>
          <a:lstStyle/>
          <a:p>
            <a:r>
              <a:rPr lang="en-US" dirty="0"/>
              <a:t>Don’t need to explain all options in the beginning</a:t>
            </a:r>
          </a:p>
          <a:p>
            <a:r>
              <a:rPr lang="en-US" dirty="0"/>
              <a:t>Explain options at each transition</a:t>
            </a:r>
          </a:p>
          <a:p>
            <a:endParaRPr lang="en-US" dirty="0"/>
          </a:p>
          <a:p>
            <a:endParaRPr lang="en-US" dirty="0"/>
          </a:p>
        </p:txBody>
      </p:sp>
      <p:sp>
        <p:nvSpPr>
          <p:cNvPr id="6" name="Rectangle 5"/>
          <p:cNvSpPr/>
          <p:nvPr/>
        </p:nvSpPr>
        <p:spPr>
          <a:xfrm>
            <a:off x="6949546" y="5732578"/>
            <a:ext cx="3053990" cy="415498"/>
          </a:xfrm>
          <a:prstGeom prst="rect">
            <a:avLst/>
          </a:prstGeom>
        </p:spPr>
        <p:txBody>
          <a:bodyPr wrap="square">
            <a:spAutoFit/>
          </a:bodyPr>
          <a:lstStyle/>
          <a:p>
            <a:r>
              <a:rPr lang="en-US" sz="1050" dirty="0"/>
              <a:t>http://lego.brickinstructions.com/01000/1607/001.jpg</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l="1101" r="1101"/>
          <a:stretch>
            <a:fillRect/>
          </a:stretch>
        </p:blipFill>
        <p:spPr/>
      </p:pic>
      <p:sp>
        <p:nvSpPr>
          <p:cNvPr id="11" name="Rectangle: Rounded Corners 10"/>
          <p:cNvSpPr/>
          <p:nvPr/>
        </p:nvSpPr>
        <p:spPr>
          <a:xfrm>
            <a:off x="1153907" y="4613564"/>
            <a:ext cx="997529"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Useful</a:t>
            </a:r>
          </a:p>
        </p:txBody>
      </p:sp>
      <p:sp>
        <p:nvSpPr>
          <p:cNvPr id="12" name="Rectangle: Rounded Corners 11"/>
          <p:cNvSpPr/>
          <p:nvPr/>
        </p:nvSpPr>
        <p:spPr>
          <a:xfrm>
            <a:off x="2300902" y="4613563"/>
            <a:ext cx="139654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Learnable</a:t>
            </a:r>
          </a:p>
        </p:txBody>
      </p:sp>
      <p:sp>
        <p:nvSpPr>
          <p:cNvPr id="13" name="Rectangle: Rounded Corners 12"/>
          <p:cNvSpPr/>
          <p:nvPr/>
        </p:nvSpPr>
        <p:spPr>
          <a:xfrm>
            <a:off x="3846909" y="4613562"/>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Effective</a:t>
            </a:r>
          </a:p>
        </p:txBody>
      </p:sp>
    </p:spTree>
    <p:extLst>
      <p:ext uri="{BB962C8B-B14F-4D97-AF65-F5344CB8AC3E}">
        <p14:creationId xmlns:p14="http://schemas.microsoft.com/office/powerpoint/2010/main" val="23940825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brand</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472" r="472"/>
          <a:stretch>
            <a:fillRect/>
          </a:stretch>
        </p:blipFill>
        <p:spPr/>
      </p:pic>
      <p:sp>
        <p:nvSpPr>
          <p:cNvPr id="4" name="Text Placeholder 3"/>
          <p:cNvSpPr>
            <a:spLocks noGrp="1"/>
          </p:cNvSpPr>
          <p:nvPr>
            <p:ph type="body" sz="half" idx="2"/>
          </p:nvPr>
        </p:nvSpPr>
        <p:spPr/>
        <p:txBody>
          <a:bodyPr/>
          <a:lstStyle/>
          <a:p>
            <a:r>
              <a:rPr lang="en-US" dirty="0"/>
              <a:t>Use SSML sound clips to intro your skill</a:t>
            </a:r>
          </a:p>
          <a:p>
            <a:r>
              <a:rPr lang="en-US" i="1" dirty="0"/>
              <a:t>(e.g. ESPN and Jeopardy)</a:t>
            </a:r>
          </a:p>
        </p:txBody>
      </p:sp>
      <p:sp>
        <p:nvSpPr>
          <p:cNvPr id="6" name="Rectangle: Rounded Corners 5"/>
          <p:cNvSpPr/>
          <p:nvPr/>
        </p:nvSpPr>
        <p:spPr>
          <a:xfrm>
            <a:off x="1153907" y="4613563"/>
            <a:ext cx="15267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Memorable</a:t>
            </a:r>
          </a:p>
        </p:txBody>
      </p:sp>
      <p:sp>
        <p:nvSpPr>
          <p:cNvPr id="7" name="Rectangle: Rounded Corners 6"/>
          <p:cNvSpPr/>
          <p:nvPr/>
        </p:nvSpPr>
        <p:spPr>
          <a:xfrm>
            <a:off x="2785947" y="4613563"/>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Delightful</a:t>
            </a:r>
          </a:p>
        </p:txBody>
      </p:sp>
    </p:spTree>
    <p:extLst>
      <p:ext uri="{BB962C8B-B14F-4D97-AF65-F5344CB8AC3E}">
        <p14:creationId xmlns:p14="http://schemas.microsoft.com/office/powerpoint/2010/main" val="8611428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345974" y="2273356"/>
            <a:ext cx="4407543" cy="2768488"/>
          </a:xfrm>
          <a:prstGeom prst="rect">
            <a:avLst/>
          </a:prstGeom>
        </p:spPr>
      </p:pic>
      <p:sp>
        <p:nvSpPr>
          <p:cNvPr id="2" name="Title 1"/>
          <p:cNvSpPr>
            <a:spLocks noGrp="1"/>
          </p:cNvSpPr>
          <p:nvPr>
            <p:ph type="title"/>
          </p:nvPr>
        </p:nvSpPr>
        <p:spPr/>
        <p:txBody>
          <a:bodyPr/>
          <a:lstStyle/>
          <a:p>
            <a:r>
              <a:rPr lang="en-US" dirty="0"/>
              <a:t>Be funny</a:t>
            </a:r>
          </a:p>
        </p:txBody>
      </p:sp>
      <p:sp>
        <p:nvSpPr>
          <p:cNvPr id="4" name="Text Placeholder 3"/>
          <p:cNvSpPr>
            <a:spLocks noGrp="1"/>
          </p:cNvSpPr>
          <p:nvPr>
            <p:ph type="body" sz="half" idx="2"/>
          </p:nvPr>
        </p:nvSpPr>
        <p:spPr/>
        <p:txBody>
          <a:bodyPr/>
          <a:lstStyle/>
          <a:p>
            <a:r>
              <a:rPr lang="en-US" dirty="0"/>
              <a:t>Funny replies are hunted out by people</a:t>
            </a:r>
          </a:p>
          <a:p>
            <a:r>
              <a:rPr lang="en-US" dirty="0"/>
              <a:t>Humor &gt; boring</a:t>
            </a:r>
          </a:p>
        </p:txBody>
      </p:sp>
      <p:sp>
        <p:nvSpPr>
          <p:cNvPr id="3" name="Picture Placeholder 2"/>
          <p:cNvSpPr>
            <a:spLocks noGrp="1"/>
          </p:cNvSpPr>
          <p:nvPr>
            <p:ph type="pic" idx="1"/>
          </p:nvPr>
        </p:nvSpPr>
        <p:spPr/>
      </p:sp>
      <p:pic>
        <p:nvPicPr>
          <p:cNvPr id="7" name="Picture 6"/>
          <p:cNvPicPr>
            <a:picLocks noChangeAspect="1"/>
          </p:cNvPicPr>
          <p:nvPr/>
        </p:nvPicPr>
        <p:blipFill>
          <a:blip r:embed="rId4"/>
          <a:stretch>
            <a:fillRect/>
          </a:stretch>
        </p:blipFill>
        <p:spPr>
          <a:xfrm>
            <a:off x="7252309" y="1143000"/>
            <a:ext cx="2594873" cy="4613106"/>
          </a:xfrm>
          <a:prstGeom prst="rect">
            <a:avLst/>
          </a:prstGeom>
        </p:spPr>
      </p:pic>
      <p:sp>
        <p:nvSpPr>
          <p:cNvPr id="8" name="Rectangle: Rounded Corners 7"/>
          <p:cNvSpPr/>
          <p:nvPr/>
        </p:nvSpPr>
        <p:spPr>
          <a:xfrm>
            <a:off x="1153907" y="4649585"/>
            <a:ext cx="15267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Memorable</a:t>
            </a:r>
          </a:p>
        </p:txBody>
      </p:sp>
      <p:sp>
        <p:nvSpPr>
          <p:cNvPr id="9" name="Rectangle: Rounded Corners 8"/>
          <p:cNvSpPr/>
          <p:nvPr/>
        </p:nvSpPr>
        <p:spPr>
          <a:xfrm>
            <a:off x="2779839" y="4649585"/>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Effective</a:t>
            </a:r>
          </a:p>
        </p:txBody>
      </p:sp>
      <p:sp>
        <p:nvSpPr>
          <p:cNvPr id="10" name="Rectangle: Rounded Corners 9"/>
          <p:cNvSpPr/>
          <p:nvPr/>
        </p:nvSpPr>
        <p:spPr>
          <a:xfrm>
            <a:off x="4167882" y="4644043"/>
            <a:ext cx="1307871" cy="415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Delightful</a:t>
            </a:r>
          </a:p>
        </p:txBody>
      </p:sp>
    </p:spTree>
    <p:extLst>
      <p:ext uri="{BB962C8B-B14F-4D97-AF65-F5344CB8AC3E}">
        <p14:creationId xmlns:p14="http://schemas.microsoft.com/office/powerpoint/2010/main" val="287379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Alexa</a:t>
            </a:r>
          </a:p>
        </p:txBody>
      </p:sp>
      <p:pic>
        <p:nvPicPr>
          <p:cNvPr id="6" name="Picture 5"/>
          <p:cNvPicPr>
            <a:picLocks noChangeAspect="1"/>
          </p:cNvPicPr>
          <p:nvPr/>
        </p:nvPicPr>
        <p:blipFill>
          <a:blip r:embed="rId3"/>
          <a:stretch>
            <a:fillRect/>
          </a:stretch>
        </p:blipFill>
        <p:spPr>
          <a:xfrm>
            <a:off x="6683618" y="1152983"/>
            <a:ext cx="2051337" cy="5448176"/>
          </a:xfrm>
          <a:prstGeom prst="rect">
            <a:avLst/>
          </a:prstGeom>
        </p:spPr>
      </p:pic>
      <p:sp>
        <p:nvSpPr>
          <p:cNvPr id="4" name="Content Placeholder 2"/>
          <p:cNvSpPr txBox="1">
            <a:spLocks/>
          </p:cNvSpPr>
          <p:nvPr/>
        </p:nvSpPr>
        <p:spPr>
          <a:xfrm>
            <a:off x="1104293" y="1779330"/>
            <a:ext cx="8946541" cy="41954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Developed in Lab126 in 2010</a:t>
            </a:r>
          </a:p>
          <a:p>
            <a:r>
              <a:rPr lang="en-US" dirty="0"/>
              <a:t>Project A – Kindle</a:t>
            </a:r>
          </a:p>
          <a:p>
            <a:r>
              <a:rPr lang="en-US" dirty="0"/>
              <a:t>Project B – Fire Phone</a:t>
            </a:r>
          </a:p>
          <a:p>
            <a:r>
              <a:rPr lang="en-US" dirty="0"/>
              <a:t>Project C – ???</a:t>
            </a:r>
          </a:p>
          <a:p>
            <a:r>
              <a:rPr lang="en-US" dirty="0"/>
              <a:t>Project D – Echo (aka Doppler/Flash)</a:t>
            </a:r>
          </a:p>
          <a:p>
            <a:r>
              <a:rPr lang="en-US" dirty="0"/>
              <a:t>Released in Nov. 2014  </a:t>
            </a:r>
          </a:p>
        </p:txBody>
      </p:sp>
      <p:sp>
        <p:nvSpPr>
          <p:cNvPr id="3" name="Rectangle 2"/>
          <p:cNvSpPr/>
          <p:nvPr/>
        </p:nvSpPr>
        <p:spPr>
          <a:xfrm>
            <a:off x="1103312" y="6185762"/>
            <a:ext cx="4996252" cy="276999"/>
          </a:xfrm>
          <a:prstGeom prst="rect">
            <a:avLst/>
          </a:prstGeom>
        </p:spPr>
        <p:txBody>
          <a:bodyPr wrap="square">
            <a:spAutoFit/>
          </a:bodyPr>
          <a:lstStyle/>
          <a:p>
            <a:r>
              <a:rPr lang="en-US" sz="1200" dirty="0"/>
              <a:t>http://www.bloomberg.com/features/2016-amazon-echo/</a:t>
            </a:r>
            <a:endParaRPr lang="en-US" sz="1200" dirty="0">
              <a:hlinkClick r:id="rId4"/>
            </a:endParaRPr>
          </a:p>
        </p:txBody>
      </p:sp>
    </p:spTree>
    <p:extLst>
      <p:ext uri="{BB962C8B-B14F-4D97-AF65-F5344CB8AC3E}">
        <p14:creationId xmlns:p14="http://schemas.microsoft.com/office/powerpoint/2010/main" val="266090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a:t>
            </a:r>
          </a:p>
        </p:txBody>
      </p:sp>
      <p:sp>
        <p:nvSpPr>
          <p:cNvPr id="3" name="Content Placeholder 2"/>
          <p:cNvSpPr>
            <a:spLocks noGrp="1"/>
          </p:cNvSpPr>
          <p:nvPr>
            <p:ph idx="1"/>
          </p:nvPr>
        </p:nvSpPr>
        <p:spPr/>
        <p:txBody>
          <a:bodyPr/>
          <a:lstStyle/>
          <a:p>
            <a:pPr marL="457200" indent="-457200">
              <a:buSzPct val="100000"/>
              <a:buFont typeface="+mj-lt"/>
              <a:buAutoNum type="arabicPeriod"/>
            </a:pPr>
            <a:r>
              <a:rPr lang="en-US" dirty="0"/>
              <a:t>Best VUI apps: short conversations and quick answers</a:t>
            </a:r>
          </a:p>
          <a:p>
            <a:pPr marL="457200" indent="-457200">
              <a:buSzPct val="100000"/>
              <a:buFont typeface="+mj-lt"/>
              <a:buAutoNum type="arabicPeriod"/>
            </a:pPr>
            <a:r>
              <a:rPr lang="en-US" dirty="0"/>
              <a:t>Test your app with Steve Krug’s 7 Usability Attributes</a:t>
            </a:r>
          </a:p>
          <a:p>
            <a:pPr marL="457200" indent="-457200">
              <a:buSzPct val="100000"/>
              <a:buFont typeface="+mj-lt"/>
              <a:buAutoNum type="arabicPeriod"/>
            </a:pPr>
            <a:r>
              <a:rPr lang="en-US" dirty="0"/>
              <a:t>Does your app respond like a human would?</a:t>
            </a:r>
          </a:p>
          <a:p>
            <a:endParaRPr lang="en-US" dirty="0"/>
          </a:p>
        </p:txBody>
      </p:sp>
    </p:spTree>
    <p:extLst>
      <p:ext uri="{BB962C8B-B14F-4D97-AF65-F5344CB8AC3E}">
        <p14:creationId xmlns:p14="http://schemas.microsoft.com/office/powerpoint/2010/main" val="137524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exa skills shi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153" y="1412664"/>
            <a:ext cx="4393520" cy="51969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Apply New Skills</a:t>
            </a:r>
          </a:p>
        </p:txBody>
      </p:sp>
      <p:sp>
        <p:nvSpPr>
          <p:cNvPr id="3" name="Content Placeholder 2"/>
          <p:cNvSpPr>
            <a:spLocks noGrp="1"/>
          </p:cNvSpPr>
          <p:nvPr>
            <p:ph idx="1"/>
          </p:nvPr>
        </p:nvSpPr>
        <p:spPr>
          <a:xfrm>
            <a:off x="1103313" y="2052918"/>
            <a:ext cx="4981604" cy="4195481"/>
          </a:xfrm>
        </p:spPr>
        <p:txBody>
          <a:bodyPr/>
          <a:lstStyle/>
          <a:p>
            <a:r>
              <a:rPr lang="en-US" dirty="0"/>
              <a:t>Develop an Alexa Skill</a:t>
            </a:r>
          </a:p>
          <a:p>
            <a:r>
              <a:rPr lang="en-US" dirty="0"/>
              <a:t>developer.amazon.com</a:t>
            </a:r>
          </a:p>
          <a:p>
            <a:r>
              <a:rPr lang="en-US" dirty="0"/>
              <a:t>github.com/</a:t>
            </a:r>
            <a:r>
              <a:rPr lang="en-US" dirty="0" err="1"/>
              <a:t>amzn</a:t>
            </a:r>
            <a:r>
              <a:rPr lang="en-US" dirty="0"/>
              <a:t>/</a:t>
            </a:r>
            <a:r>
              <a:rPr lang="en-US" dirty="0" err="1"/>
              <a:t>alexa</a:t>
            </a:r>
            <a:r>
              <a:rPr lang="en-US" dirty="0"/>
              <a:t>-skills-kit-</a:t>
            </a:r>
            <a:r>
              <a:rPr lang="en-US"/>
              <a:t>js</a:t>
            </a:r>
            <a:endParaRPr lang="en-US" dirty="0"/>
          </a:p>
          <a:p>
            <a:r>
              <a:rPr lang="en-US" dirty="0"/>
              <a:t>echosim.io</a:t>
            </a:r>
          </a:p>
          <a:p>
            <a:r>
              <a:rPr lang="en-US" dirty="0"/>
              <a:t>www.bignerdranch.com/blog/tags/alexa-skills-kit/</a:t>
            </a:r>
          </a:p>
          <a:p>
            <a:r>
              <a:rPr lang="en-US" dirty="0"/>
              <a:t>Publish your skill and get a </a:t>
            </a:r>
            <a:r>
              <a:rPr lang="en-US" dirty="0" err="1"/>
              <a:t>TShirt</a:t>
            </a:r>
            <a:endParaRPr lang="en-US" dirty="0"/>
          </a:p>
          <a:p>
            <a:endParaRPr lang="en-US" dirty="0"/>
          </a:p>
        </p:txBody>
      </p:sp>
      <p:pic>
        <p:nvPicPr>
          <p:cNvPr id="5" name="Picture 4"/>
          <p:cNvPicPr>
            <a:picLocks noChangeAspect="1"/>
          </p:cNvPicPr>
          <p:nvPr/>
        </p:nvPicPr>
        <p:blipFill>
          <a:blip r:embed="rId3"/>
          <a:stretch>
            <a:fillRect/>
          </a:stretch>
        </p:blipFill>
        <p:spPr>
          <a:xfrm>
            <a:off x="6623078" y="2414066"/>
            <a:ext cx="3834333" cy="3834333"/>
          </a:xfrm>
          <a:prstGeom prst="rect">
            <a:avLst/>
          </a:prstGeom>
        </p:spPr>
      </p:pic>
    </p:spTree>
    <p:extLst>
      <p:ext uri="{BB962C8B-B14F-4D97-AF65-F5344CB8AC3E}">
        <p14:creationId xmlns:p14="http://schemas.microsoft.com/office/powerpoint/2010/main" val="310856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New Skills</a:t>
            </a:r>
          </a:p>
        </p:txBody>
      </p:sp>
      <p:sp>
        <p:nvSpPr>
          <p:cNvPr id="3" name="Content Placeholder 2"/>
          <p:cNvSpPr>
            <a:spLocks noGrp="1"/>
          </p:cNvSpPr>
          <p:nvPr>
            <p:ph idx="1"/>
          </p:nvPr>
        </p:nvSpPr>
        <p:spPr>
          <a:xfrm>
            <a:off x="1103313" y="2052918"/>
            <a:ext cx="4245160" cy="4195481"/>
          </a:xfrm>
        </p:spPr>
        <p:txBody>
          <a:bodyPr/>
          <a:lstStyle/>
          <a:p>
            <a:r>
              <a:rPr lang="en-US" dirty="0"/>
              <a:t>Microsoft Bot Framework</a:t>
            </a:r>
          </a:p>
          <a:p>
            <a:r>
              <a:rPr lang="en-US" dirty="0"/>
              <a:t>Announced at BUILD 2016</a:t>
            </a:r>
            <a:endParaRPr lang="en-US" dirty="0">
              <a:hlinkClick r:id="rId2"/>
            </a:endParaRPr>
          </a:p>
          <a:p>
            <a:r>
              <a:rPr lang="en-US" dirty="0"/>
              <a:t>Helpful intent/utterance builder</a:t>
            </a:r>
            <a:endParaRPr lang="en-US" dirty="0">
              <a:hlinkClick r:id="rId2"/>
            </a:endParaRPr>
          </a:p>
          <a:p>
            <a:endParaRPr lang="en-US" dirty="0">
              <a:hlinkClick r:id="rId2"/>
            </a:endParaRPr>
          </a:p>
          <a:p>
            <a:endParaRPr lang="en-US" dirty="0">
              <a:hlinkClick r:id="rId2"/>
            </a:endParaRPr>
          </a:p>
          <a:p>
            <a:endParaRPr lang="en-US" dirty="0"/>
          </a:p>
        </p:txBody>
      </p:sp>
      <p:pic>
        <p:nvPicPr>
          <p:cNvPr id="4" name="Picture 3"/>
          <p:cNvPicPr>
            <a:picLocks noChangeAspect="1"/>
          </p:cNvPicPr>
          <p:nvPr/>
        </p:nvPicPr>
        <p:blipFill>
          <a:blip r:embed="rId3"/>
          <a:stretch>
            <a:fillRect/>
          </a:stretch>
        </p:blipFill>
        <p:spPr>
          <a:xfrm>
            <a:off x="5156743" y="1853248"/>
            <a:ext cx="6393114" cy="4195481"/>
          </a:xfrm>
          <a:prstGeom prst="rect">
            <a:avLst/>
          </a:prstGeom>
        </p:spPr>
      </p:pic>
    </p:spTree>
    <p:extLst>
      <p:ext uri="{BB962C8B-B14F-4D97-AF65-F5344CB8AC3E}">
        <p14:creationId xmlns:p14="http://schemas.microsoft.com/office/powerpoint/2010/main" val="25156239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New Skills</a:t>
            </a:r>
          </a:p>
        </p:txBody>
      </p:sp>
      <p:sp>
        <p:nvSpPr>
          <p:cNvPr id="3" name="Content Placeholder 2"/>
          <p:cNvSpPr>
            <a:spLocks noGrp="1"/>
          </p:cNvSpPr>
          <p:nvPr>
            <p:ph idx="1"/>
          </p:nvPr>
        </p:nvSpPr>
        <p:spPr>
          <a:xfrm>
            <a:off x="646111" y="2052918"/>
            <a:ext cx="4751798" cy="4195481"/>
          </a:xfrm>
        </p:spPr>
        <p:txBody>
          <a:bodyPr/>
          <a:lstStyle/>
          <a:p>
            <a:r>
              <a:rPr lang="en-US" dirty="0"/>
              <a:t>Create a cross-platform voice/chat app</a:t>
            </a:r>
          </a:p>
          <a:p>
            <a:r>
              <a:rPr lang="en-US" strike="sngStrike" dirty="0"/>
              <a:t>https://www.alexa-designer.com</a:t>
            </a:r>
          </a:p>
          <a:p>
            <a:r>
              <a:rPr lang="en-US" dirty="0"/>
              <a:t>https://smartly.ai/</a:t>
            </a:r>
            <a:endParaRPr lang="en-US" dirty="0">
              <a:hlinkClick r:id="rId2"/>
            </a:endParaRPr>
          </a:p>
          <a:p>
            <a:endParaRPr lang="en-US" dirty="0">
              <a:hlinkClick r:id="rId2"/>
            </a:endParaRPr>
          </a:p>
          <a:p>
            <a:endParaRPr lang="en-US" dirty="0"/>
          </a:p>
        </p:txBody>
      </p:sp>
      <p:pic>
        <p:nvPicPr>
          <p:cNvPr id="1026" name="Picture 2" descr="Capture-1.jpg (1579×7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472" y="1853248"/>
            <a:ext cx="6158120" cy="424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791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 Comments</a:t>
            </a:r>
          </a:p>
        </p:txBody>
      </p:sp>
      <p:pic>
        <p:nvPicPr>
          <p:cNvPr id="1028" name="Picture 4" descr="https://lh4.ggpht.com/Av1ChCz8qIHLTtuMVI2b2u5M-wYmD5jExohP3fvh4X11vkMvTobt--6gb0gNHl46alE=w30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81456" y="3329619"/>
            <a:ext cx="900196" cy="9001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monitoring.krakow.pios.gov.pl/images/user.png?v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456" y="2148380"/>
            <a:ext cx="886106" cy="8861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4383" y="2148380"/>
            <a:ext cx="5279006" cy="523220"/>
          </a:xfrm>
          <a:prstGeom prst="rect">
            <a:avLst/>
          </a:prstGeom>
          <a:noFill/>
        </p:spPr>
        <p:txBody>
          <a:bodyPr wrap="square" rtlCol="0">
            <a:spAutoFit/>
          </a:bodyPr>
          <a:lstStyle/>
          <a:p>
            <a:r>
              <a:rPr lang="en-US" sz="2800" dirty="0"/>
              <a:t>chris@chrispauly.com</a:t>
            </a:r>
          </a:p>
        </p:txBody>
      </p:sp>
      <p:sp>
        <p:nvSpPr>
          <p:cNvPr id="9" name="TextBox 8"/>
          <p:cNvSpPr txBox="1"/>
          <p:nvPr/>
        </p:nvSpPr>
        <p:spPr>
          <a:xfrm>
            <a:off x="3004383" y="3329619"/>
            <a:ext cx="5279006" cy="523220"/>
          </a:xfrm>
          <a:prstGeom prst="rect">
            <a:avLst/>
          </a:prstGeom>
          <a:noFill/>
        </p:spPr>
        <p:txBody>
          <a:bodyPr wrap="square" rtlCol="0">
            <a:spAutoFit/>
          </a:bodyPr>
          <a:lstStyle/>
          <a:p>
            <a:r>
              <a:rPr lang="en-US" sz="2800" dirty="0"/>
              <a:t>chrispauly.blogspot.com</a:t>
            </a:r>
          </a:p>
        </p:txBody>
      </p:sp>
      <p:pic>
        <p:nvPicPr>
          <p:cNvPr id="1026" name="Picture 2" descr="https://assets-cdn.github.com/images/modules/logos_page/Octoca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3130" y="4524948"/>
            <a:ext cx="1183614" cy="9838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04383" y="4493667"/>
            <a:ext cx="4108817" cy="523220"/>
          </a:xfrm>
          <a:prstGeom prst="rect">
            <a:avLst/>
          </a:prstGeom>
        </p:spPr>
        <p:txBody>
          <a:bodyPr wrap="none">
            <a:spAutoFit/>
          </a:bodyPr>
          <a:lstStyle/>
          <a:p>
            <a:r>
              <a:rPr lang="en-US" sz="2800" dirty="0"/>
              <a:t>github.com/</a:t>
            </a:r>
            <a:r>
              <a:rPr lang="en-US" sz="2800" dirty="0" err="1"/>
              <a:t>chrispauly</a:t>
            </a:r>
            <a:endParaRPr lang="en-US" sz="2800" dirty="0"/>
          </a:p>
        </p:txBody>
      </p:sp>
    </p:spTree>
    <p:extLst>
      <p:ext uri="{BB962C8B-B14F-4D97-AF65-F5344CB8AC3E}">
        <p14:creationId xmlns:p14="http://schemas.microsoft.com/office/powerpoint/2010/main" val="16225703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75608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Alexa</a:t>
            </a:r>
          </a:p>
        </p:txBody>
      </p:sp>
      <p:sp>
        <p:nvSpPr>
          <p:cNvPr id="3" name="Content Placeholder 2"/>
          <p:cNvSpPr>
            <a:spLocks noGrp="1"/>
          </p:cNvSpPr>
          <p:nvPr>
            <p:ph idx="1"/>
          </p:nvPr>
        </p:nvSpPr>
        <p:spPr/>
        <p:txBody>
          <a:bodyPr/>
          <a:lstStyle/>
          <a:p>
            <a:r>
              <a:rPr lang="en-US" dirty="0"/>
              <a:t>Microphones</a:t>
            </a:r>
          </a:p>
          <a:p>
            <a:r>
              <a:rPr lang="en-US" dirty="0"/>
              <a:t>Speakers</a:t>
            </a:r>
          </a:p>
          <a:p>
            <a:r>
              <a:rPr lang="en-US" dirty="0"/>
              <a:t>Ring of LEDs</a:t>
            </a:r>
          </a:p>
        </p:txBody>
      </p:sp>
      <p:pic>
        <p:nvPicPr>
          <p:cNvPr id="1026" name="Picture 2" descr="http://zdnet2.cbsistatic.com/hub/i/r/2016/03/03/7c444c21-d5df-4811-8f2e-234c337cfa42/resize/770xauto/bb9dfb836e5bb0766e81713dc649f53e/echo-do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287" y="1939330"/>
            <a:ext cx="2861982" cy="26464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ackmobile.com/blog/images/echo/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892" y="3575048"/>
            <a:ext cx="5161860" cy="267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832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16" y="1240787"/>
            <a:ext cx="8694518" cy="4718225"/>
          </a:xfrm>
          <a:prstGeom prst="rect">
            <a:avLst/>
          </a:prstGeom>
        </p:spPr>
      </p:pic>
    </p:spTree>
    <p:extLst>
      <p:ext uri="{BB962C8B-B14F-4D97-AF65-F5344CB8AC3E}">
        <p14:creationId xmlns:p14="http://schemas.microsoft.com/office/powerpoint/2010/main" val="19449138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Alexa</a:t>
            </a:r>
          </a:p>
        </p:txBody>
      </p:sp>
      <p:sp>
        <p:nvSpPr>
          <p:cNvPr id="3" name="Rectangle 2"/>
          <p:cNvSpPr/>
          <p:nvPr/>
        </p:nvSpPr>
        <p:spPr>
          <a:xfrm>
            <a:off x="1224129" y="6095724"/>
            <a:ext cx="9503594" cy="261610"/>
          </a:xfrm>
          <a:prstGeom prst="rect">
            <a:avLst/>
          </a:prstGeom>
        </p:spPr>
        <p:txBody>
          <a:bodyPr wrap="square">
            <a:spAutoFit/>
          </a:bodyPr>
          <a:lstStyle/>
          <a:p>
            <a:r>
              <a:rPr lang="en-US" sz="1100" dirty="0"/>
              <a:t>http://www.slideshare.net/firstmarkcap/amazons-echo-the-present-and-future-of-alexa-donn-morrill-amazon-firstmarks-hardwired-nyc</a:t>
            </a:r>
          </a:p>
        </p:txBody>
      </p:sp>
      <p:pic>
        <p:nvPicPr>
          <p:cNvPr id="1026" name="Picture 2" descr="http://image.slidesharecdn.com/3amazonalexa-160426031303/95/amazons-echo-the-present-and-future-of-alexa-donn-morrill-amazon-firstmarks-hardwired-nyc-10-638.jpg?cb=14616405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129" y="1454222"/>
            <a:ext cx="8248686" cy="464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521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Echo could be “The Fourth Pillar” of Amazon, building on its retail marketplace, Amazon Prime subscription service, and Amazon Web Services divisions.</a:t>
            </a:r>
          </a:p>
        </p:txBody>
      </p:sp>
      <p:sp>
        <p:nvSpPr>
          <p:cNvPr id="4" name="Text Placeholder 3"/>
          <p:cNvSpPr>
            <a:spLocks noGrp="1"/>
          </p:cNvSpPr>
          <p:nvPr>
            <p:ph type="body" sz="half" idx="14"/>
          </p:nvPr>
        </p:nvSpPr>
        <p:spPr/>
        <p:txBody>
          <a:bodyPr/>
          <a:lstStyle/>
          <a:p>
            <a:r>
              <a:rPr lang="en-US" dirty="0"/>
              <a:t>Amazon CEO Jeff Bezos </a:t>
            </a:r>
          </a:p>
        </p:txBody>
      </p:sp>
      <p:sp>
        <p:nvSpPr>
          <p:cNvPr id="3" name="Content Placeholder 2"/>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3702605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25419</TotalTime>
  <Words>2472</Words>
  <Application>Microsoft Office PowerPoint</Application>
  <PresentationFormat>Widescreen</PresentationFormat>
  <Paragraphs>491</Paragraphs>
  <Slides>55</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Century Gothic</vt:lpstr>
      <vt:lpstr>Wingdings</vt:lpstr>
      <vt:lpstr>Wingdings 3</vt:lpstr>
      <vt:lpstr>Ion</vt:lpstr>
      <vt:lpstr>Mastering Voice UX </vt:lpstr>
      <vt:lpstr>PowerPoint Presentation</vt:lpstr>
      <vt:lpstr>PowerPoint Presentation</vt:lpstr>
      <vt:lpstr>About Me</vt:lpstr>
      <vt:lpstr>Alexa</vt:lpstr>
      <vt:lpstr>Alexa</vt:lpstr>
      <vt:lpstr>Alexa</vt:lpstr>
      <vt:lpstr>Alexa</vt:lpstr>
      <vt:lpstr>Echo could be “The Fourth Pillar” of Amazon, building on its retail marketplace, Amazon Prime subscription service, and Amazon Web Services divisions.</vt:lpstr>
      <vt:lpstr>Talking Points</vt:lpstr>
      <vt:lpstr>Acronym Soup</vt:lpstr>
      <vt:lpstr>What is Voice UI/UX?</vt:lpstr>
      <vt:lpstr>Conversational UI</vt:lpstr>
      <vt:lpstr>Speech</vt:lpstr>
      <vt:lpstr>Benefits of Voice UI</vt:lpstr>
      <vt:lpstr>Benefits of Voice UI</vt:lpstr>
      <vt:lpstr>Why Voice User Interfaces Now?</vt:lpstr>
      <vt:lpstr>Voice Responsiveness</vt:lpstr>
      <vt:lpstr>Voice Responsiveness</vt:lpstr>
      <vt:lpstr>Alexa’s Competition!</vt:lpstr>
      <vt:lpstr>7 Foundational Attributes of VUI Applications</vt:lpstr>
      <vt:lpstr>Useful</vt:lpstr>
      <vt:lpstr>Useful</vt:lpstr>
      <vt:lpstr>Useful</vt:lpstr>
      <vt:lpstr>Learnable</vt:lpstr>
      <vt:lpstr>Learnable</vt:lpstr>
      <vt:lpstr>Memorable</vt:lpstr>
      <vt:lpstr>Effective</vt:lpstr>
      <vt:lpstr>Efficient</vt:lpstr>
      <vt:lpstr>Desirable</vt:lpstr>
      <vt:lpstr>Delightful</vt:lpstr>
      <vt:lpstr>7 Attributes of VUI Applications</vt:lpstr>
      <vt:lpstr>Alexa Development</vt:lpstr>
      <vt:lpstr>Schema</vt:lpstr>
      <vt:lpstr>Slots</vt:lpstr>
      <vt:lpstr>Intents</vt:lpstr>
      <vt:lpstr>Utterances</vt:lpstr>
      <vt:lpstr>Custom Skills Demo</vt:lpstr>
      <vt:lpstr>Trivia With Friends</vt:lpstr>
      <vt:lpstr>VUI Attribute Checklist</vt:lpstr>
      <vt:lpstr>Skills or built-in SYSTEM intents?</vt:lpstr>
      <vt:lpstr>Tips &amp; Tricks for Alexa’s Voice UI</vt:lpstr>
      <vt:lpstr>Allow one-shot phrases</vt:lpstr>
      <vt:lpstr>Leverage learning</vt:lpstr>
      <vt:lpstr>Always provide options</vt:lpstr>
      <vt:lpstr>Explain errors</vt:lpstr>
      <vt:lpstr>Learn as you go</vt:lpstr>
      <vt:lpstr>Create a brand</vt:lpstr>
      <vt:lpstr>Be funny</vt:lpstr>
      <vt:lpstr>Takeaways</vt:lpstr>
      <vt:lpstr>Apply New Skills</vt:lpstr>
      <vt:lpstr>Apply New Skills</vt:lpstr>
      <vt:lpstr>Apply New Skills</vt:lpstr>
      <vt:lpstr>Questions / Comments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MASTERING VOICE UX</dc:title>
  <dc:creator>Chris Pauly</dc:creator>
  <cp:lastModifiedBy>Chris Pauly</cp:lastModifiedBy>
  <cp:revision>210</cp:revision>
  <dcterms:created xsi:type="dcterms:W3CDTF">2016-04-13T00:01:34Z</dcterms:created>
  <dcterms:modified xsi:type="dcterms:W3CDTF">2016-08-08T17:26:53Z</dcterms:modified>
</cp:coreProperties>
</file>